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6858000" cy="12192000"/>
  <p:notesSz cx="6858000" cy="12192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1pPr>
    <a:lvl2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2pPr>
    <a:lvl3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3pPr>
    <a:lvl4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4pPr>
    <a:lvl5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5pPr>
    <a:lvl6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6pPr>
    <a:lvl7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7pPr>
    <a:lvl8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8pPr>
    <a:lvl9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46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67914" y="5128915"/>
            <a:ext cx="5915026" cy="1604665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67914" y="6748760"/>
            <a:ext cx="5915026" cy="8438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1487" y="4372570"/>
            <a:ext cx="5915026" cy="7456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71487" y="5194101"/>
            <a:ext cx="2914651" cy="244762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2380" y="4372570"/>
            <a:ext cx="5915026" cy="7456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72380" y="5112841"/>
            <a:ext cx="2901258" cy="46345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200" b="1"/>
            </a:lvl1pPr>
            <a:lvl2pPr marL="0" indent="0">
              <a:buSzTx/>
              <a:buFontTx/>
              <a:buNone/>
              <a:defRPr sz="4200" b="1"/>
            </a:lvl2pPr>
            <a:lvl3pPr marL="0" indent="0">
              <a:buSzTx/>
              <a:buFontTx/>
              <a:buNone/>
              <a:defRPr sz="4200" b="1"/>
            </a:lvl3pPr>
            <a:lvl4pPr marL="0" indent="0">
              <a:buSzTx/>
              <a:buFontTx/>
              <a:buNone/>
              <a:defRPr sz="4200" b="1"/>
            </a:lvl4pPr>
            <a:lvl5pPr marL="0" indent="0">
              <a:buSzTx/>
              <a:buFontTx/>
              <a:buNone/>
              <a:defRPr sz="4200" b="1"/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 bwMode="auto">
          <a:xfrm>
            <a:off x="3471862" y="5112841"/>
            <a:ext cx="2915544" cy="463452"/>
          </a:xfrm>
          <a:prstGeom prst="rect">
            <a:avLst/>
          </a:prstGeom>
          <a:ln w="12700"/>
        </p:spPr>
        <p:txBody>
          <a:bodyPr anchor="b"/>
          <a:lstStyle/>
          <a:p>
            <a:pPr marL="254725" indent="-254725" defTabSz="1056639">
              <a:spcBef>
                <a:spcPts val="1100"/>
              </a:spcBef>
              <a:defRPr sz="3100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1487" y="4372570"/>
            <a:ext cx="5915026" cy="7456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2380" y="4424362"/>
            <a:ext cx="2211886" cy="900113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2915542" y="4722614"/>
            <a:ext cx="3471866" cy="2741415"/>
          </a:xfrm>
          <a:prstGeom prst="rect">
            <a:avLst/>
          </a:prstGeom>
        </p:spPr>
        <p:txBody>
          <a:bodyPr/>
          <a:lstStyle>
            <a:lvl1pPr marL="400050" indent="-400050">
              <a:defRPr sz="5600"/>
            </a:lvl1pPr>
            <a:lvl2pPr marL="914399" indent="-457199">
              <a:defRPr sz="5600"/>
            </a:lvl2pPr>
            <a:lvl3pPr marL="1447800" indent="-533400">
              <a:defRPr sz="5600"/>
            </a:lvl3pPr>
            <a:lvl4pPr marL="2011680" indent="-640080">
              <a:defRPr sz="5600"/>
            </a:lvl4pPr>
            <a:lvl5pPr marL="2468880" indent="-640080">
              <a:defRPr sz="5600"/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 bwMode="auto">
          <a:xfrm>
            <a:off x="472380" y="5324475"/>
            <a:ext cx="2211885" cy="2144019"/>
          </a:xfrm>
          <a:prstGeom prst="rect">
            <a:avLst/>
          </a:prstGeom>
          <a:ln w="12700"/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2380" y="4424362"/>
            <a:ext cx="2211886" cy="900113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quarter" idx="21"/>
          </p:nvPr>
        </p:nvSpPr>
        <p:spPr bwMode="auto">
          <a:xfrm>
            <a:off x="2915542" y="4722614"/>
            <a:ext cx="3471866" cy="2741415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72380" y="5324475"/>
            <a:ext cx="2211886" cy="214401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/>
            </a:lvl1pPr>
            <a:lvl2pPr marL="0" indent="0">
              <a:buSzTx/>
              <a:buFontTx/>
              <a:buNone/>
              <a:defRPr sz="2800"/>
            </a:lvl2pPr>
            <a:lvl3pPr marL="0" indent="0">
              <a:buSzTx/>
              <a:buFontTx/>
              <a:buNone/>
              <a:defRPr sz="2800"/>
            </a:lvl3pPr>
            <a:lvl4pPr marL="0" indent="0">
              <a:buSzTx/>
              <a:buFontTx/>
              <a:buNone/>
              <a:defRPr sz="2800"/>
            </a:lvl4pPr>
            <a:lvl5pPr marL="0" indent="0">
              <a:buSzTx/>
              <a:buFontTx/>
              <a:buNone/>
              <a:defRPr sz="2800"/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CB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1487" y="4372570"/>
            <a:ext cx="5915026" cy="745630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 anchor="ctr">
            <a:normAutofit/>
          </a:bodyPr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471487" y="5194101"/>
            <a:ext cx="5915026" cy="2447629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normAutofit/>
          </a:bodyPr>
          <a:lstStyle/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  <a:ln w="3175">
            <a:miter lim="400000"/>
          </a:ln>
        </p:spPr>
        <p:txBody>
          <a:bodyPr wrap="none" lIns="25716" tIns="25716" rIns="25716" bIns="25716" anchor="ctr">
            <a:spAutoFit/>
          </a:bodyPr>
          <a:lstStyle>
            <a:lvl1pPr algn="r">
              <a:defRPr sz="20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1pPr>
      <a:lvl2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2pPr>
      <a:lvl3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3pPr>
      <a:lvl4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4pPr>
      <a:lvl5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5pPr>
      <a:lvl6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6pPr>
      <a:lvl7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7pPr>
      <a:lvl8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8pPr>
      <a:lvl9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9pPr>
    </p:titleStyle>
    <p:bodyStyle>
      <a:lvl1pPr marL="391885" marR="0" indent="-391885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1pPr>
      <a:lvl2pPr marL="914400" marR="0" indent="-4572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2pPr>
      <a:lvl3pPr marL="1463036" marR="0" indent="-548636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3pPr>
      <a:lvl4pPr marL="19812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4pPr>
      <a:lvl5pPr marL="24384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5pPr>
      <a:lvl6pPr marL="28956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6pPr>
      <a:lvl7pPr marL="33528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7pPr>
      <a:lvl8pPr marL="38100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8pPr>
      <a:lvl9pPr marL="42672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9pPr>
    </p:bodyStyle>
    <p:otherStyle>
      <a:lvl1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7DBD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Ультразвуковые исследования"/>
          <p:cNvSpPr txBox="1"/>
          <p:nvPr/>
        </p:nvSpPr>
        <p:spPr bwMode="auto">
          <a:xfrm>
            <a:off x="822143" y="2491086"/>
            <a:ext cx="5406811" cy="375100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rPr lang="ru-RU" dirty="0"/>
              <a:t>Консультации врачей</a:t>
            </a:r>
            <a:endParaRPr dirty="0"/>
          </a:p>
        </p:txBody>
      </p:sp>
      <p:sp>
        <p:nvSpPr>
          <p:cNvPr id="124" name="Обязательный пункт выбора.…"/>
          <p:cNvSpPr txBox="1"/>
          <p:nvPr/>
        </p:nvSpPr>
        <p:spPr bwMode="auto">
          <a:xfrm>
            <a:off x="807586" y="2858434"/>
            <a:ext cx="5377472" cy="1529262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10 консультаций </a:t>
            </a:r>
            <a:r>
              <a:rPr lang="ru-RU" dirty="0" smtClean="0"/>
              <a:t>акушера-гинеколога</a:t>
            </a:r>
            <a:endParaRPr dirty="0"/>
          </a:p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2 консультации терапевта</a:t>
            </a:r>
            <a:endParaRPr dirty="0"/>
          </a:p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600" dirty="0" smtClean="0"/>
              <a:t>2 </a:t>
            </a:r>
            <a:r>
              <a:rPr lang="ru-RU" sz="1600" dirty="0"/>
              <a:t>консультации </a:t>
            </a:r>
            <a:r>
              <a:rPr lang="ru-RU" sz="1600" dirty="0" smtClean="0"/>
              <a:t>стоматолога</a:t>
            </a:r>
          </a:p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1 консультация </a:t>
            </a:r>
            <a:r>
              <a:rPr lang="ru-RU" dirty="0" smtClean="0"/>
              <a:t>офтальмолога</a:t>
            </a:r>
          </a:p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 smtClean="0"/>
              <a:t>2 консультации перинатального</a:t>
            </a:r>
          </a:p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 smtClean="0"/>
              <a:t> психолога</a:t>
            </a:r>
            <a:endParaRPr lang="ru-RU" dirty="0"/>
          </a:p>
        </p:txBody>
      </p:sp>
      <p:sp>
        <p:nvSpPr>
          <p:cNvPr id="125" name="Врач УЗИ, специалист…"/>
          <p:cNvSpPr txBox="1"/>
          <p:nvPr/>
        </p:nvSpPr>
        <p:spPr bwMode="auto">
          <a:xfrm>
            <a:off x="794635" y="9706259"/>
            <a:ext cx="5727696" cy="1036819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600" dirty="0"/>
              <a:t>Стоимость программы:</a:t>
            </a:r>
            <a:endParaRPr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600" dirty="0">
                <a:solidFill>
                  <a:schemeClr val="tx1"/>
                </a:solidFill>
              </a:rPr>
              <a:t>При единовременной оплате – </a:t>
            </a:r>
            <a:r>
              <a:rPr lang="ru-RU" sz="1600" b="1" dirty="0" smtClean="0"/>
              <a:t>180 595</a:t>
            </a:r>
            <a:r>
              <a:rPr lang="ru-RU" sz="1600" dirty="0" smtClean="0"/>
              <a:t> </a:t>
            </a:r>
            <a:r>
              <a:rPr lang="ru-RU" sz="1600" dirty="0"/>
              <a:t>руб.</a:t>
            </a:r>
            <a:endParaRPr lang="ru-RU" sz="1600" dirty="0">
              <a:solidFill>
                <a:schemeClr val="tx1"/>
              </a:solidFill>
            </a:endParaRPr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600" dirty="0">
                <a:solidFill>
                  <a:schemeClr val="tx1"/>
                </a:solidFill>
              </a:rPr>
              <a:t>При оплате по триместрам – </a:t>
            </a:r>
            <a:r>
              <a:rPr lang="ru-RU" sz="1600" b="1" dirty="0" smtClean="0"/>
              <a:t>190 100 </a:t>
            </a:r>
            <a:r>
              <a:rPr lang="ru-RU" sz="1600" dirty="0" smtClean="0"/>
              <a:t>руб</a:t>
            </a:r>
            <a:r>
              <a:rPr lang="ru-RU" sz="1600" dirty="0"/>
              <a:t>.</a:t>
            </a:r>
            <a:endParaRPr lang="ru-RU" sz="1600" dirty="0">
              <a:solidFill>
                <a:schemeClr val="tx1"/>
              </a:solidFill>
            </a:endParaRPr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endParaRPr sz="1600" b="1" dirty="0">
              <a:latin typeface="TTDrugs-Bold"/>
              <a:ea typeface="TTDrugs-Bold"/>
              <a:cs typeface="TTDrugs-Bold"/>
            </a:endParaRPr>
          </a:p>
        </p:txBody>
      </p:sp>
      <p:pic>
        <p:nvPicPr>
          <p:cNvPr id="126" name="лого отдельно.png" descr="лого отдельно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6629" y="473109"/>
            <a:ext cx="2210946" cy="735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roup 89.png" descr="Group 8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9957" y="2435118"/>
            <a:ext cx="260584" cy="4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0000_4.png" descr="0000_4.png"/>
          <p:cNvPicPr>
            <a:picLocks noChangeAspect="1"/>
          </p:cNvPicPr>
          <p:nvPr/>
        </p:nvPicPr>
        <p:blipFill>
          <a:blip r:embed="rId4"/>
          <a:srcRect l="73284" r="24698"/>
          <a:stretch/>
        </p:blipFill>
        <p:spPr bwMode="auto">
          <a:xfrm>
            <a:off x="6632188" y="0"/>
            <a:ext cx="250021" cy="1240086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Ультразвуковые исследования"/>
          <p:cNvSpPr txBox="1"/>
          <p:nvPr/>
        </p:nvSpPr>
        <p:spPr bwMode="auto">
          <a:xfrm>
            <a:off x="808464" y="1499310"/>
            <a:ext cx="5406811" cy="790598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rPr lang="ru-RU" sz="2400">
                <a:solidFill>
                  <a:srgbClr val="D4026E"/>
                </a:solidFill>
                <a:latin typeface="TTDrugs-Regular"/>
              </a:rPr>
              <a:t>Стандартная программа ведения беременности</a:t>
            </a:r>
            <a:endParaRPr sz="2400">
              <a:solidFill>
                <a:srgbClr val="D4026E"/>
              </a:solidFill>
              <a:latin typeface="TTDrugs-Regular"/>
            </a:endParaRPr>
          </a:p>
        </p:txBody>
      </p:sp>
      <p:pic>
        <p:nvPicPr>
          <p:cNvPr id="10" name="Group 89.png" descr="Group 8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9957" y="3994245"/>
            <a:ext cx="260584" cy="4715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Ультразвуковые исследования"/>
          <p:cNvSpPr txBox="1"/>
          <p:nvPr/>
        </p:nvSpPr>
        <p:spPr bwMode="auto">
          <a:xfrm>
            <a:off x="808464" y="4257177"/>
            <a:ext cx="5406811" cy="375100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rPr lang="ru-RU" dirty="0"/>
              <a:t>Инструментальные исследования</a:t>
            </a:r>
            <a:endParaRPr dirty="0"/>
          </a:p>
        </p:txBody>
      </p:sp>
      <p:sp>
        <p:nvSpPr>
          <p:cNvPr id="12" name="Обязательный пункт выбора.…"/>
          <p:cNvSpPr txBox="1"/>
          <p:nvPr/>
        </p:nvSpPr>
        <p:spPr bwMode="auto">
          <a:xfrm>
            <a:off x="794635" y="4628039"/>
            <a:ext cx="5377472" cy="790598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4</a:t>
            </a:r>
            <a:r>
              <a:rPr lang="ru-RU" dirty="0" smtClean="0"/>
              <a:t> </a:t>
            </a:r>
            <a:r>
              <a:rPr lang="ru-RU" dirty="0"/>
              <a:t>акушерских УЗИ (включая </a:t>
            </a:r>
            <a:r>
              <a:rPr lang="ru-RU" dirty="0" err="1"/>
              <a:t>скрининги</a:t>
            </a:r>
            <a:r>
              <a:rPr lang="ru-RU" dirty="0" smtClean="0"/>
              <a:t>)</a:t>
            </a:r>
          </a:p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600" dirty="0"/>
              <a:t>4</a:t>
            </a:r>
            <a:r>
              <a:rPr lang="ru-RU" sz="1600" dirty="0" smtClean="0"/>
              <a:t> </a:t>
            </a:r>
            <a:r>
              <a:rPr lang="ru-RU" sz="1600" dirty="0" err="1"/>
              <a:t>кардиотокографии</a:t>
            </a:r>
            <a:endParaRPr dirty="0"/>
          </a:p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2</a:t>
            </a:r>
            <a:r>
              <a:rPr lang="ru-RU" dirty="0" smtClean="0"/>
              <a:t> электрокардиограммы</a:t>
            </a:r>
            <a:endParaRPr dirty="0"/>
          </a:p>
        </p:txBody>
      </p:sp>
      <p:pic>
        <p:nvPicPr>
          <p:cNvPr id="13" name="Group 89.png" descr="Group 8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4250" y="5336650"/>
            <a:ext cx="260584" cy="4715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Ультразвуковые исследования"/>
          <p:cNvSpPr txBox="1"/>
          <p:nvPr/>
        </p:nvSpPr>
        <p:spPr bwMode="auto">
          <a:xfrm>
            <a:off x="822142" y="5406286"/>
            <a:ext cx="5406811" cy="375100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rPr lang="ru-RU"/>
              <a:t>Анализы</a:t>
            </a:r>
            <a:endParaRPr/>
          </a:p>
        </p:txBody>
      </p:sp>
      <p:sp>
        <p:nvSpPr>
          <p:cNvPr id="15" name="Обязательный пункт выбора.…"/>
          <p:cNvSpPr txBox="1"/>
          <p:nvPr/>
        </p:nvSpPr>
        <p:spPr bwMode="auto">
          <a:xfrm>
            <a:off x="820537" y="5794252"/>
            <a:ext cx="5377472" cy="3652920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Гинекологические анализы: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2 микроскопии мазка, 1 жидкостная цитология</a:t>
            </a:r>
            <a:r>
              <a:rPr lang="ru-RU" dirty="0" smtClean="0"/>
              <a:t>, 1 посев на стрептококк </a:t>
            </a:r>
            <a:r>
              <a:rPr lang="ru-RU" dirty="0"/>
              <a:t>группы B, 1 выявление возбудителей ИППП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lang="ru-RU" sz="500"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Анализы крови: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1 биохимический скрининг I триместра, 3 клинических анализа крови, 3 ферритина, 2 стандартных биохимических анализа крови, 2 госпитальных </a:t>
            </a:r>
            <a:r>
              <a:rPr lang="ru-RU" dirty="0" smtClean="0"/>
              <a:t>комплекса, </a:t>
            </a:r>
            <a:r>
              <a:rPr lang="ru-RU" dirty="0"/>
              <a:t>антитела к краснухе, группа крови, резус-фактор, ТТГ</a:t>
            </a:r>
            <a:r>
              <a:rPr lang="ru-RU" dirty="0" smtClean="0"/>
              <a:t>, АТ к ТПО, </a:t>
            </a:r>
            <a:r>
              <a:rPr lang="ru-RU" dirty="0" err="1"/>
              <a:t>глюкозотолерантный</a:t>
            </a:r>
            <a:r>
              <a:rPr lang="ru-RU" dirty="0"/>
              <a:t> тест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lang="ru-RU" sz="500"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Анализы мочи: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3 общих </a:t>
            </a:r>
            <a:r>
              <a:rPr lang="ru-RU" dirty="0" smtClean="0"/>
              <a:t>анализа </a:t>
            </a:r>
            <a:r>
              <a:rPr lang="ru-RU" dirty="0"/>
              <a:t>мочи, 1 посев мочи на флору, экспресс-тесты на наличие белка в моче по мере необходимости</a:t>
            </a:r>
            <a:endParaRPr dirty="0"/>
          </a:p>
        </p:txBody>
      </p:sp>
      <p:sp>
        <p:nvSpPr>
          <p:cNvPr id="16" name="Врач УЗИ, специалист…"/>
          <p:cNvSpPr txBox="1"/>
          <p:nvPr/>
        </p:nvSpPr>
        <p:spPr bwMode="auto">
          <a:xfrm>
            <a:off x="807586" y="10534668"/>
            <a:ext cx="5727696" cy="1283041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600" dirty="0"/>
              <a:t>Бонус:</a:t>
            </a:r>
            <a:endParaRPr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600" dirty="0">
                <a:solidFill>
                  <a:schemeClr val="tx1"/>
                </a:solidFill>
              </a:rPr>
              <a:t>Консультация педиатра в подарок (вместо 4500 руб</a:t>
            </a:r>
            <a:r>
              <a:rPr lang="ru-RU" sz="1600" dirty="0" smtClean="0">
                <a:solidFill>
                  <a:schemeClr val="tx1"/>
                </a:solidFill>
              </a:rPr>
              <a:t>.)</a:t>
            </a:r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600" dirty="0">
                <a:solidFill>
                  <a:schemeClr val="tx1"/>
                </a:solidFill>
              </a:rPr>
              <a:t>Школа мам и пап в подарок (вместо 10 000 руб.)</a:t>
            </a:r>
            <a:endParaRPr lang="ru-RU"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endParaRPr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endParaRPr sz="1600" b="1" dirty="0">
              <a:latin typeface="TTDrugs-Bold"/>
              <a:ea typeface="TTDrugs-Bold"/>
              <a:cs typeface="TTDrugs-Bold"/>
            </a:endParaRPr>
          </a:p>
        </p:txBody>
      </p:sp>
      <p:sp>
        <p:nvSpPr>
          <p:cNvPr id="17" name="Врач УЗИ, специалист…"/>
          <p:cNvSpPr txBox="1"/>
          <p:nvPr/>
        </p:nvSpPr>
        <p:spPr bwMode="auto">
          <a:xfrm>
            <a:off x="820537" y="11378720"/>
            <a:ext cx="5727696" cy="667487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2400" b="1" dirty="0"/>
              <a:t>8 (499) 290-10-64</a:t>
            </a:r>
            <a:endParaRPr lang="ru-RU" sz="1600"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endParaRPr lang="ru-RU" sz="1600" b="1" dirty="0">
              <a:latin typeface="TTDrugs-Bold"/>
              <a:ea typeface="TTDrugs-Bold"/>
              <a:cs typeface="TTDrugs-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EDACBC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EDACBC"/>
        </a:solidFill>
        <a:ln w="127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3175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174</Words>
  <Application>Microsoft Office PowerPoint</Application>
  <DocSecurity>0</DocSecurity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TTDrugs-Bold</vt:lpstr>
      <vt:lpstr>TTDrugs-Regular</vt:lpstr>
      <vt:lpstr>Тема Office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M_reception2</cp:lastModifiedBy>
  <cp:revision>21</cp:revision>
  <dcterms:modified xsi:type="dcterms:W3CDTF">2024-04-19T09:55:39Z</dcterms:modified>
  <cp:category/>
  <dc:identifier/>
  <cp:contentStatus/>
  <dc:language/>
  <cp:version/>
</cp:coreProperties>
</file>