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58000" cy="12192000"/>
  <p:notesSz cx="6858000" cy="12192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1pPr>
    <a:lvl2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2pPr>
    <a:lvl3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3pPr>
    <a:lvl4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4pPr>
    <a:lvl5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5pPr>
    <a:lvl6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6pPr>
    <a:lvl7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7pPr>
    <a:lvl8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8pPr>
    <a:lvl9pPr marL="0" marR="0" indent="0" algn="l" defTabSz="16256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3200" b="0" i="0" u="none" strike="noStrike" cap="none" spc="0">
        <a:ln>
          <a:noFill/>
        </a:ln>
        <a:solidFill>
          <a:srgbClr val="000000"/>
        </a:solidFill>
        <a:latin typeface="+mj-lt"/>
        <a:ea typeface="+mj-ea"/>
        <a:cs typeface="+mj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4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67914" y="5128915"/>
            <a:ext cx="5915026" cy="1604665"/>
          </a:xfrm>
          <a:prstGeom prst="rect">
            <a:avLst/>
          </a:prstGeom>
        </p:spPr>
        <p:txBody>
          <a:bodyPr anchor="b"/>
          <a:lstStyle>
            <a:lvl1pPr>
              <a:defRPr sz="10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67914" y="6748760"/>
            <a:ext cx="5915026" cy="84385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1487" y="5194101"/>
            <a:ext cx="2914651" cy="244762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2380" y="5112841"/>
            <a:ext cx="2901258" cy="46345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200" b="1"/>
            </a:lvl1pPr>
            <a:lvl2pPr marL="0" indent="0">
              <a:buSzTx/>
              <a:buFontTx/>
              <a:buNone/>
              <a:defRPr sz="4200" b="1"/>
            </a:lvl2pPr>
            <a:lvl3pPr marL="0" indent="0">
              <a:buSzTx/>
              <a:buFontTx/>
              <a:buNone/>
              <a:defRPr sz="4200" b="1"/>
            </a:lvl3pPr>
            <a:lvl4pPr marL="0" indent="0">
              <a:buSzTx/>
              <a:buFontTx/>
              <a:buNone/>
              <a:defRPr sz="4200" b="1"/>
            </a:lvl4pPr>
            <a:lvl5pPr marL="0" indent="0">
              <a:buSzTx/>
              <a:buFontTx/>
              <a:buNone/>
              <a:defRPr sz="4200" b="1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 bwMode="auto">
          <a:xfrm>
            <a:off x="3471862" y="5112841"/>
            <a:ext cx="2915544" cy="463452"/>
          </a:xfrm>
          <a:prstGeom prst="rect">
            <a:avLst/>
          </a:prstGeom>
          <a:ln w="12700"/>
        </p:spPr>
        <p:txBody>
          <a:bodyPr anchor="b"/>
          <a:lstStyle/>
          <a:p>
            <a:pPr marL="254725" indent="-254725" defTabSz="1056639">
              <a:spcBef>
                <a:spcPts val="1100"/>
              </a:spcBef>
              <a:defRPr sz="3100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424362"/>
            <a:ext cx="2211886" cy="900113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2915542" y="4722614"/>
            <a:ext cx="3471866" cy="2741415"/>
          </a:xfrm>
          <a:prstGeom prst="rect">
            <a:avLst/>
          </a:prstGeom>
        </p:spPr>
        <p:txBody>
          <a:bodyPr/>
          <a:lstStyle>
            <a:lvl1pPr marL="400050" indent="-400050">
              <a:defRPr sz="5600"/>
            </a:lvl1pPr>
            <a:lvl2pPr marL="914399" indent="-457199">
              <a:defRPr sz="5600"/>
            </a:lvl2pPr>
            <a:lvl3pPr marL="1447800" indent="-533400">
              <a:defRPr sz="5600"/>
            </a:lvl3pPr>
            <a:lvl4pPr marL="2011680" indent="-640080">
              <a:defRPr sz="5600"/>
            </a:lvl4pPr>
            <a:lvl5pPr marL="2468880" indent="-640080">
              <a:defRPr sz="56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 bwMode="auto">
          <a:xfrm>
            <a:off x="472380" y="5324475"/>
            <a:ext cx="2211885" cy="2144019"/>
          </a:xfrm>
          <a:prstGeom prst="rect">
            <a:avLst/>
          </a:prstGeom>
          <a:ln w="12700"/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2380" y="4424362"/>
            <a:ext cx="2211886" cy="900113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quarter" idx="21"/>
          </p:nvPr>
        </p:nvSpPr>
        <p:spPr bwMode="auto">
          <a:xfrm>
            <a:off x="2915542" y="4722614"/>
            <a:ext cx="3471866" cy="274141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472380" y="5324475"/>
            <a:ext cx="2211886" cy="21440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/>
            </a:lvl1pPr>
            <a:lvl2pPr marL="0" indent="0">
              <a:buSzTx/>
              <a:buFontTx/>
              <a:buNone/>
              <a:defRPr sz="2800"/>
            </a:lvl2pPr>
            <a:lvl3pPr marL="0" indent="0">
              <a:buSzTx/>
              <a:buFontTx/>
              <a:buNone/>
              <a:defRPr sz="2800"/>
            </a:lvl3pPr>
            <a:lvl4pPr marL="0" indent="0">
              <a:buSzTx/>
              <a:buFontTx/>
              <a:buNone/>
              <a:defRPr sz="2800"/>
            </a:lvl4pPr>
            <a:lvl5pPr marL="0" indent="0">
              <a:buSzTx/>
              <a:buFontTx/>
              <a:buNone/>
              <a:defRPr sz="2800"/>
            </a:lvl5pPr>
          </a:lstStyle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CB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471487" y="4372570"/>
            <a:ext cx="5915026" cy="745630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 anchor="ctr">
            <a:normAutofit/>
          </a:bodyPr>
          <a:lstStyle/>
          <a:p>
            <a:pPr>
              <a:defRPr/>
            </a:pPr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471487" y="5194101"/>
            <a:ext cx="5915026" cy="2447629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normAutofit/>
          </a:bodyPr>
          <a:lstStyle/>
          <a:p>
            <a:pPr>
              <a:defRPr/>
            </a:pPr>
            <a:r>
              <a:t>Уровень текста 1</a:t>
            </a:r>
          </a:p>
          <a:p>
            <a:pPr lvl="1">
              <a:defRPr/>
            </a:pPr>
            <a:r>
              <a:t>Уровень текста 2</a:t>
            </a:r>
          </a:p>
          <a:p>
            <a:pPr lvl="2">
              <a:defRPr/>
            </a:pPr>
            <a:r>
              <a:t>Уровень текста 3</a:t>
            </a:r>
          </a:p>
          <a:p>
            <a:pPr lvl="3">
              <a:defRPr/>
            </a:pPr>
            <a:r>
              <a:t>Уровень текста 4</a:t>
            </a:r>
          </a:p>
          <a:p>
            <a:pPr lvl="4">
              <a:defRPr/>
            </a:pPr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064907" y="7695239"/>
            <a:ext cx="321606" cy="300174"/>
          </a:xfrm>
          <a:prstGeom prst="rect">
            <a:avLst/>
          </a:prstGeom>
          <a:ln w="3175">
            <a:miter lim="400000"/>
          </a:ln>
        </p:spPr>
        <p:txBody>
          <a:bodyPr wrap="none" lIns="25716" tIns="25716" rIns="25716" bIns="25716" anchor="ctr">
            <a:spAutoFit/>
          </a:bodyPr>
          <a:lstStyle>
            <a:lvl1pPr algn="r">
              <a:defRPr sz="20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0" marR="0" indent="0" algn="l" defTabSz="16256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7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titleStyle>
    <p:bodyStyle>
      <a:lvl1pPr marL="391885" marR="0" indent="-391885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914400" marR="0" indent="-4572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1463036" marR="0" indent="-548636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19812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24384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28956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33528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38100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4267200" marR="0" indent="-609600" algn="l" defTabSz="162560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defRPr sz="4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16256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0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7DBD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Ультразвуковые исследования"/>
          <p:cNvSpPr txBox="1"/>
          <p:nvPr/>
        </p:nvSpPr>
        <p:spPr bwMode="auto">
          <a:xfrm>
            <a:off x="839409" y="2660785"/>
            <a:ext cx="5406811" cy="328933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sz="1800"/>
              <a:t>Консультации врачей</a:t>
            </a:r>
            <a:endParaRPr sz="1800"/>
          </a:p>
        </p:txBody>
      </p:sp>
      <p:sp>
        <p:nvSpPr>
          <p:cNvPr id="124" name="Обязательный пункт выбора.…"/>
          <p:cNvSpPr txBox="1"/>
          <p:nvPr/>
        </p:nvSpPr>
        <p:spPr bwMode="auto">
          <a:xfrm>
            <a:off x="837803" y="2957426"/>
            <a:ext cx="5377472" cy="744432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500" dirty="0"/>
              <a:t>10 консультаций ведущего акушера-гинеколога, 2 консультации терапевта, 2 консультации стоматолога, 1 консультация офтальмолога, 3 дополнительные консультации специалистов</a:t>
            </a:r>
            <a:endParaRPr sz="1500" dirty="0"/>
          </a:p>
        </p:txBody>
      </p:sp>
      <p:sp>
        <p:nvSpPr>
          <p:cNvPr id="125" name="Врач УЗИ, специалист…"/>
          <p:cNvSpPr txBox="1"/>
          <p:nvPr/>
        </p:nvSpPr>
        <p:spPr bwMode="auto">
          <a:xfrm>
            <a:off x="820537" y="9123168"/>
            <a:ext cx="5727696" cy="79059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/>
              <a:t>Стоимость программы:</a:t>
            </a: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>
                <a:solidFill>
                  <a:schemeClr val="tx1"/>
                </a:solidFill>
              </a:rPr>
              <a:t>При единовременной оплате – </a:t>
            </a:r>
            <a:r>
              <a:rPr lang="ru-RU" sz="1600" b="1" dirty="0" smtClean="0">
                <a:solidFill>
                  <a:srgbClr val="D4026E"/>
                </a:solidFill>
              </a:rPr>
              <a:t>308 880</a:t>
            </a:r>
            <a:r>
              <a:rPr lang="ru-RU" sz="1600" b="1" dirty="0" smtClean="0"/>
              <a:t> </a:t>
            </a:r>
            <a:r>
              <a:rPr lang="ru-RU" sz="1600" dirty="0" smtClean="0"/>
              <a:t>руб</a:t>
            </a:r>
            <a:r>
              <a:rPr lang="ru-RU" sz="1600" dirty="0"/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>
                <a:solidFill>
                  <a:schemeClr val="tx1"/>
                </a:solidFill>
              </a:rPr>
              <a:t>При оплате по триместрам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  <a:r>
              <a:rPr lang="ru-RU" sz="1600" b="1" dirty="0" smtClean="0"/>
              <a:t>336 200</a:t>
            </a:r>
            <a:r>
              <a:rPr lang="ru-RU" sz="1600" dirty="0" smtClean="0"/>
              <a:t> </a:t>
            </a:r>
            <a:r>
              <a:rPr lang="ru-RU" sz="1600" dirty="0"/>
              <a:t>руб.</a:t>
            </a:r>
            <a:endParaRPr sz="1600" b="1" dirty="0">
              <a:latin typeface="TTDrugs-Bold"/>
              <a:ea typeface="TTDrugs-Bold"/>
              <a:cs typeface="TTDrugs-Bold"/>
            </a:endParaRPr>
          </a:p>
        </p:txBody>
      </p:sp>
      <p:pic>
        <p:nvPicPr>
          <p:cNvPr id="126" name="лого отдельно.png" descr="лого отдельно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6629" y="473109"/>
            <a:ext cx="2210946" cy="735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7223" y="2604817"/>
            <a:ext cx="260584" cy="47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000_4.png" descr="0000_4.png"/>
          <p:cNvPicPr>
            <a:picLocks noChangeAspect="1"/>
          </p:cNvPicPr>
          <p:nvPr/>
        </p:nvPicPr>
        <p:blipFill>
          <a:blip r:embed="rId4"/>
          <a:srcRect l="73284" r="24698"/>
          <a:stretch/>
        </p:blipFill>
        <p:spPr bwMode="auto">
          <a:xfrm>
            <a:off x="6632188" y="0"/>
            <a:ext cx="250021" cy="1240086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Ультразвуковые исследования"/>
          <p:cNvSpPr txBox="1"/>
          <p:nvPr/>
        </p:nvSpPr>
        <p:spPr bwMode="auto">
          <a:xfrm>
            <a:off x="808464" y="1499310"/>
            <a:ext cx="5406811" cy="790598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sz="2400">
                <a:solidFill>
                  <a:srgbClr val="D4026E"/>
                </a:solidFill>
                <a:latin typeface="TTDrugs-Regular"/>
              </a:rPr>
              <a:t>Экспертная программа ведения беременности</a:t>
            </a:r>
            <a:endParaRPr sz="2400">
              <a:solidFill>
                <a:srgbClr val="D4026E"/>
              </a:solidFill>
              <a:latin typeface="TTDrugs-Regular"/>
            </a:endParaRPr>
          </a:p>
        </p:txBody>
      </p:sp>
      <p:pic>
        <p:nvPicPr>
          <p:cNvPr id="10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5983" y="3849564"/>
            <a:ext cx="260584" cy="4715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Ультразвуковые исследования"/>
          <p:cNvSpPr txBox="1"/>
          <p:nvPr/>
        </p:nvSpPr>
        <p:spPr bwMode="auto">
          <a:xfrm>
            <a:off x="826884" y="3897780"/>
            <a:ext cx="5406811" cy="328933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sz="1800" dirty="0"/>
              <a:t>Инструментальные исследования</a:t>
            </a:r>
            <a:endParaRPr sz="1800" dirty="0"/>
          </a:p>
        </p:txBody>
      </p:sp>
      <p:sp>
        <p:nvSpPr>
          <p:cNvPr id="12" name="Обязательный пункт выбора.…"/>
          <p:cNvSpPr txBox="1"/>
          <p:nvPr/>
        </p:nvSpPr>
        <p:spPr bwMode="auto">
          <a:xfrm>
            <a:off x="837803" y="4201434"/>
            <a:ext cx="5377472" cy="513599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500" dirty="0"/>
              <a:t>5 акушерских УЗИ категории Эксперт (включая </a:t>
            </a:r>
            <a:r>
              <a:rPr lang="ru-RU" sz="1500" dirty="0" err="1"/>
              <a:t>скрининги</a:t>
            </a:r>
            <a:r>
              <a:rPr lang="ru-RU" sz="1500" dirty="0"/>
              <a:t>), 3 </a:t>
            </a:r>
            <a:r>
              <a:rPr lang="ru-RU" sz="1500" dirty="0" err="1"/>
              <a:t>кардиотокографии</a:t>
            </a:r>
            <a:r>
              <a:rPr lang="ru-RU" sz="1500" dirty="0"/>
              <a:t>, 1 электрокардиограмма</a:t>
            </a:r>
            <a:endParaRPr sz="1500" dirty="0"/>
          </a:p>
        </p:txBody>
      </p:sp>
      <p:pic>
        <p:nvPicPr>
          <p:cNvPr id="13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7224" y="4869387"/>
            <a:ext cx="260584" cy="4715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Ультразвуковые исследования"/>
          <p:cNvSpPr txBox="1"/>
          <p:nvPr/>
        </p:nvSpPr>
        <p:spPr bwMode="auto">
          <a:xfrm>
            <a:off x="839409" y="4945051"/>
            <a:ext cx="5406811" cy="328933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sz="1800"/>
              <a:t>Анализы</a:t>
            </a:r>
            <a:endParaRPr sz="1800"/>
          </a:p>
        </p:txBody>
      </p:sp>
      <p:sp>
        <p:nvSpPr>
          <p:cNvPr id="15" name="Обязательный пункт выбора.…"/>
          <p:cNvSpPr txBox="1"/>
          <p:nvPr/>
        </p:nvSpPr>
        <p:spPr bwMode="auto">
          <a:xfrm>
            <a:off x="868748" y="5196824"/>
            <a:ext cx="5377472" cy="2975812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500"/>
              <a:t>Гинекологические анализы:</a:t>
            </a:r>
            <a:endParaRPr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500"/>
              <a:t>2 микроскопии мазка, 1 жидкостная цитология, стрептококк группы B, флороценоз</a:t>
            </a:r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sz="50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500"/>
              <a:t>Анализы крови:</a:t>
            </a:r>
            <a:endParaRPr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500"/>
              <a:t>1 биохимический скрининг I триместра, 4 клинических анализа крови, 4 ферритина, 1 витамин </a:t>
            </a:r>
            <a:r>
              <a:rPr lang="en-US" sz="1500"/>
              <a:t>D</a:t>
            </a:r>
            <a:r>
              <a:rPr lang="ru-RU" sz="1500"/>
              <a:t>, 2 стандартных биохимических анализа крови, 2 госпитальных комплекса, 2 коагулограммы, антитела к краснухе, группа крови, резус-фактор, ТТГ, глюкозотолерантный тест</a:t>
            </a:r>
            <a:endParaRPr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endParaRPr lang="ru-RU" sz="500"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500"/>
              <a:t>Анализы мочи:</a:t>
            </a:r>
            <a:endParaRPr/>
          </a:p>
          <a:p>
            <a:pPr defTabSz="8128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500"/>
              <a:t>3 общих анализ мочи, 1 посев мочи на флору, экспресс-тесты на наличие белка в моче по мере необходимости</a:t>
            </a:r>
            <a:endParaRPr/>
          </a:p>
        </p:txBody>
      </p:sp>
      <p:sp>
        <p:nvSpPr>
          <p:cNvPr id="16" name="Врач УЗИ, специалист…"/>
          <p:cNvSpPr txBox="1"/>
          <p:nvPr/>
        </p:nvSpPr>
        <p:spPr bwMode="auto">
          <a:xfrm>
            <a:off x="820537" y="10044178"/>
            <a:ext cx="5727696" cy="1036819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/>
              <a:t>Бонус:</a:t>
            </a: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>
                <a:solidFill>
                  <a:schemeClr val="tx1"/>
                </a:solidFill>
              </a:rPr>
              <a:t>Консультация педиатра в подарок (вместо 4 500 руб.)</a:t>
            </a: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1600" dirty="0">
                <a:solidFill>
                  <a:schemeClr val="tx1"/>
                </a:solidFill>
              </a:rPr>
              <a:t>Школа мам и пап в подарок (вместо 10 000 руб.)</a:t>
            </a:r>
            <a:endParaRPr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endParaRPr sz="1600" b="1" dirty="0">
              <a:latin typeface="TTDrugs-Bold"/>
              <a:ea typeface="TTDrugs-Bold"/>
              <a:cs typeface="TTDrugs-Bold"/>
            </a:endParaRPr>
          </a:p>
        </p:txBody>
      </p:sp>
      <p:pic>
        <p:nvPicPr>
          <p:cNvPr id="18" name="Group 89.png" descr="Group 8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5983" y="8256558"/>
            <a:ext cx="260584" cy="471532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Ультразвуковые исследования"/>
          <p:cNvSpPr txBox="1"/>
          <p:nvPr/>
        </p:nvSpPr>
        <p:spPr bwMode="auto">
          <a:xfrm>
            <a:off x="836816" y="8327856"/>
            <a:ext cx="5406811" cy="328933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>
            <a:lvl1pPr defTabSz="812800">
              <a:defRPr sz="2100" b="1">
                <a:solidFill>
                  <a:srgbClr val="535353"/>
                </a:solidFill>
                <a:latin typeface="TTDrugs-Bold"/>
                <a:ea typeface="TTDrugs-Bold"/>
                <a:cs typeface="TTDrugs-Bold"/>
              </a:defRPr>
            </a:lvl1pPr>
          </a:lstStyle>
          <a:p>
            <a:pPr>
              <a:defRPr/>
            </a:pPr>
            <a:r>
              <a:rPr lang="ru-RU" sz="1800"/>
              <a:t>НИПТ</a:t>
            </a:r>
            <a:endParaRPr sz="1800"/>
          </a:p>
        </p:txBody>
      </p:sp>
      <p:sp>
        <p:nvSpPr>
          <p:cNvPr id="20" name="Обязательный пункт выбора.…"/>
          <p:cNvSpPr txBox="1"/>
          <p:nvPr/>
        </p:nvSpPr>
        <p:spPr bwMode="auto">
          <a:xfrm>
            <a:off x="868748" y="8582718"/>
            <a:ext cx="5377472" cy="298156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457200">
              <a:defRPr sz="1600">
                <a:solidFill>
                  <a:srgbClr val="535353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/>
              <a:t>НИПТ </a:t>
            </a:r>
            <a:r>
              <a:rPr lang="en-US"/>
              <a:t>VERAgene, </a:t>
            </a:r>
            <a:r>
              <a:rPr lang="ru-RU"/>
              <a:t>генетический тест</a:t>
            </a:r>
            <a:endParaRPr/>
          </a:p>
        </p:txBody>
      </p:sp>
      <p:sp>
        <p:nvSpPr>
          <p:cNvPr id="4" name="Врач УЗИ, специалист…">
            <a:extLst>
              <a:ext uri="{FF2B5EF4-FFF2-40B4-BE49-F238E27FC236}">
                <a16:creationId xmlns:a16="http://schemas.microsoft.com/office/drawing/2014/main" id="{3F9F38DE-0515-BD86-6995-9ABF4BBA7648}"/>
              </a:ext>
            </a:extLst>
          </p:cNvPr>
          <p:cNvSpPr txBox="1"/>
          <p:nvPr/>
        </p:nvSpPr>
        <p:spPr bwMode="auto">
          <a:xfrm>
            <a:off x="808464" y="10981267"/>
            <a:ext cx="5727696" cy="667487"/>
          </a:xfrm>
          <a:prstGeom prst="rect">
            <a:avLst/>
          </a:prstGeom>
          <a:ln w="3175">
            <a:miter lim="400000"/>
          </a:ln>
        </p:spPr>
        <p:txBody>
          <a:bodyPr lIns="25716" tIns="25716" rIns="25716" bIns="25716">
            <a:spAutoFit/>
          </a:bodyPr>
          <a:lstStyle/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r>
              <a:rPr lang="ru-RU" sz="2400" b="1" dirty="0"/>
              <a:t>8 (499) 290-10-64</a:t>
            </a:r>
            <a:endParaRPr lang="ru-RU" sz="1600" dirty="0"/>
          </a:p>
          <a:p>
            <a:pPr defTabSz="812800">
              <a:defRPr sz="1600">
                <a:solidFill>
                  <a:srgbClr val="D4026E"/>
                </a:solidFill>
                <a:latin typeface="TTDrugs-Regular"/>
                <a:ea typeface="TTDrugs-Regular"/>
                <a:cs typeface="TTDrugs-Regular"/>
              </a:defRPr>
            </a:pPr>
            <a:endParaRPr lang="ru-RU" sz="1600" b="1" dirty="0">
              <a:latin typeface="TTDrugs-Bold"/>
              <a:ea typeface="TTDrugs-Bold"/>
              <a:cs typeface="TTDrugs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EDACBC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EDACBC"/>
        </a:solidFill>
        <a:ln w="127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3175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185</Words>
  <Application>Microsoft Office PowerPoint</Application>
  <DocSecurity>0</DocSecurity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TTDrugs-Bold</vt:lpstr>
      <vt:lpstr>TTDrugs-Regular</vt:lpstr>
      <vt:lpstr>Тема Office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M_reception2</cp:lastModifiedBy>
  <cp:revision>18</cp:revision>
  <dcterms:modified xsi:type="dcterms:W3CDTF">2024-04-19T09:58:05Z</dcterms:modified>
  <cp:category/>
  <dc:identifier/>
  <cp:contentStatus/>
  <dc:language/>
  <cp:version/>
</cp:coreProperties>
</file>