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6858000" cy="12192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791"/>
    <a:srgbClr val="A4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857250" y="4798515"/>
            <a:ext cx="5143500" cy="1343026"/>
          </a:xfrm>
          <a:prstGeom prst="rect">
            <a:avLst/>
          </a:prstGeom>
        </p:spPr>
        <p:txBody>
          <a:bodyPr anchor="b"/>
          <a:lstStyle>
            <a:lvl1pPr algn="ctr">
              <a:defRPr sz="10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857250" y="6193333"/>
            <a:ext cx="5143500" cy="93137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200"/>
            </a:lvl1pPr>
            <a:lvl2pPr marL="0" indent="0" algn="ctr">
              <a:buSzTx/>
              <a:buFontTx/>
              <a:buNone/>
              <a:defRPr sz="4200"/>
            </a:lvl2pPr>
            <a:lvl3pPr marL="0" indent="0" algn="ctr">
              <a:buSzTx/>
              <a:buFontTx/>
              <a:buNone/>
              <a:defRPr sz="4200"/>
            </a:lvl3pPr>
            <a:lvl4pPr marL="0" indent="0" algn="ctr">
              <a:buSzTx/>
              <a:buFontTx/>
              <a:buNone/>
              <a:defRPr sz="4200"/>
            </a:lvl4pPr>
            <a:lvl5pPr marL="0" indent="0" algn="ctr">
              <a:buSzTx/>
              <a:buFontTx/>
              <a:buNone/>
              <a:defRPr sz="42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67914" y="5128915"/>
            <a:ext cx="5915026" cy="1604665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67914" y="6748760"/>
            <a:ext cx="5915026" cy="8438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1487" y="5194101"/>
            <a:ext cx="2914651" cy="24476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112841"/>
            <a:ext cx="2901258" cy="46345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200" b="1"/>
            </a:lvl1pPr>
            <a:lvl2pPr marL="0" indent="0">
              <a:buSzTx/>
              <a:buFontTx/>
              <a:buNone/>
              <a:defRPr sz="4200" b="1"/>
            </a:lvl2pPr>
            <a:lvl3pPr marL="0" indent="0">
              <a:buSzTx/>
              <a:buFontTx/>
              <a:buNone/>
              <a:defRPr sz="4200" b="1"/>
            </a:lvl3pPr>
            <a:lvl4pPr marL="0" indent="0">
              <a:buSzTx/>
              <a:buFontTx/>
              <a:buNone/>
              <a:defRPr sz="4200" b="1"/>
            </a:lvl4pPr>
            <a:lvl5pPr marL="0" indent="0">
              <a:buSzTx/>
              <a:buFontTx/>
              <a:buNone/>
              <a:defRPr sz="4200" b="1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 bwMode="auto">
          <a:xfrm>
            <a:off x="3471862" y="5112841"/>
            <a:ext cx="2915544" cy="463452"/>
          </a:xfrm>
          <a:prstGeom prst="rect">
            <a:avLst/>
          </a:prstGeom>
          <a:ln w="12700"/>
        </p:spPr>
        <p:txBody>
          <a:bodyPr anchor="b"/>
          <a:lstStyle/>
          <a:p>
            <a:pPr marL="254725" indent="-254725" defTabSz="1056639">
              <a:spcBef>
                <a:spcPts val="1100"/>
              </a:spcBef>
              <a:defRPr sz="3100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</p:spPr>
        <p:txBody>
          <a:bodyPr/>
          <a:lstStyle>
            <a:lvl1pPr marL="400050" indent="-400050">
              <a:defRPr sz="5600"/>
            </a:lvl1pPr>
            <a:lvl2pPr marL="914399" indent="-457199">
              <a:defRPr sz="5600"/>
            </a:lvl2pPr>
            <a:lvl3pPr marL="1447800" indent="-533400">
              <a:defRPr sz="5600"/>
            </a:lvl3pPr>
            <a:lvl4pPr marL="2011680" indent="-640080">
              <a:defRPr sz="5600"/>
            </a:lvl4pPr>
            <a:lvl5pPr marL="2468880" indent="-640080">
              <a:defRPr sz="56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 bwMode="auto">
          <a:xfrm>
            <a:off x="472380" y="5324475"/>
            <a:ext cx="2211885" cy="2144019"/>
          </a:xfrm>
          <a:prstGeom prst="rect">
            <a:avLst/>
          </a:prstGeom>
          <a:ln w="12700"/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quarter" idx="2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324475"/>
            <a:ext cx="2211886" cy="21440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  <a:lvl2pPr marL="0" indent="0">
              <a:buSzTx/>
              <a:buFontTx/>
              <a:buNone/>
              <a:defRPr sz="2800"/>
            </a:lvl2pPr>
            <a:lvl3pPr marL="0" indent="0">
              <a:buSzTx/>
              <a:buFontTx/>
              <a:buNone/>
              <a:defRPr sz="2800"/>
            </a:lvl3pPr>
            <a:lvl4pPr marL="0" indent="0">
              <a:buSzTx/>
              <a:buFontTx/>
              <a:buNone/>
              <a:defRPr sz="2800"/>
            </a:lvl4pPr>
            <a:lvl5pPr marL="0" indent="0">
              <a:buSzTx/>
              <a:buFontTx/>
              <a:buNone/>
              <a:defRPr sz="28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CB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471487" y="5194101"/>
            <a:ext cx="5915026" cy="244762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  <a:ln w="3175">
            <a:miter lim="400000"/>
          </a:ln>
        </p:spPr>
        <p:txBody>
          <a:bodyPr wrap="none" lIns="25716" tIns="25716" rIns="25716" bIns="25716" anchor="ctr">
            <a:spAutoFit/>
          </a:bodyPr>
          <a:lstStyle>
            <a:lvl1pPr algn="r">
              <a:defRPr sz="20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391885" marR="0" indent="-391885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914400" marR="0" indent="-4572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463036" marR="0" indent="-548636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981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24384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8956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33528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38100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4267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TextBox 9"/>
          <p:cNvSpPr txBox="1"/>
          <p:nvPr/>
        </p:nvSpPr>
        <p:spPr bwMode="auto">
          <a:xfrm>
            <a:off x="396391" y="10027152"/>
            <a:ext cx="6065218" cy="1459991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lnSpc>
                <a:spcPct val="80000"/>
              </a:lnSpc>
              <a:defRPr sz="35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t>Ваша программа</a:t>
            </a:r>
          </a:p>
          <a:p>
            <a:pPr defTabSz="812800">
              <a:lnSpc>
                <a:spcPct val="80000"/>
              </a:lnSpc>
              <a:defRPr sz="35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t>ведения беременности</a:t>
            </a:r>
          </a:p>
        </p:txBody>
      </p:sp>
      <p:pic>
        <p:nvPicPr>
          <p:cNvPr id="95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8445" y="652502"/>
            <a:ext cx="2491465" cy="829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21614" y="10521382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ссысысыс22.png" descr="ссысысыс22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3424608" y="5811635"/>
            <a:ext cx="9619512" cy="38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000_4.png" descr="0000_4.png"/>
          <p:cNvPicPr>
            <a:picLocks noChangeAspect="1"/>
          </p:cNvPicPr>
          <p:nvPr/>
        </p:nvPicPr>
        <p:blipFill>
          <a:blip r:embed="rId5"/>
          <a:srcRect l="48991" r="48991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"/>
          <p:cNvSpPr/>
          <p:nvPr/>
        </p:nvSpPr>
        <p:spPr bwMode="auto">
          <a:xfrm>
            <a:off x="-1216" y="-12418"/>
            <a:ext cx="6860431" cy="12216836"/>
          </a:xfrm>
          <a:prstGeom prst="rect">
            <a:avLst/>
          </a:prstGeom>
          <a:solidFill>
            <a:srgbClr val="D402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>
              <a:defRPr sz="1800">
                <a:solidFill>
                  <a:schemeClr val="accent2">
                    <a:satOff val="-18194"/>
                    <a:lumOff val="-11215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p:txBody>
      </p:sp>
      <p:sp>
        <p:nvSpPr>
          <p:cNvPr id="159" name="о бонусах и подарках, которые мы делаем абсолютно всем нашим будущим мамам…"/>
          <p:cNvSpPr txBox="1"/>
          <p:nvPr/>
        </p:nvSpPr>
        <p:spPr bwMode="auto">
          <a:xfrm>
            <a:off x="1007606" y="5437081"/>
            <a:ext cx="4953475" cy="3729864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marL="683985" indent="-544285" defTabSz="81280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о </a:t>
            </a:r>
            <a:r>
              <a:rPr dirty="0" err="1"/>
              <a:t>бонусах</a:t>
            </a:r>
            <a:r>
              <a:rPr dirty="0"/>
              <a:t> и </a:t>
            </a:r>
            <a:r>
              <a:rPr dirty="0" err="1"/>
              <a:t>подарках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мы </a:t>
            </a:r>
            <a:r>
              <a:rPr dirty="0" err="1"/>
              <a:t>делаем</a:t>
            </a:r>
            <a:r>
              <a:rPr dirty="0"/>
              <a:t> </a:t>
            </a:r>
            <a:r>
              <a:rPr dirty="0" err="1"/>
              <a:t>абсолютно</a:t>
            </a:r>
            <a:r>
              <a:rPr dirty="0"/>
              <a:t> всем </a:t>
            </a:r>
            <a:r>
              <a:rPr dirty="0" err="1"/>
              <a:t>нашим</a:t>
            </a:r>
            <a:r>
              <a:rPr dirty="0"/>
              <a:t> </a:t>
            </a:r>
            <a:r>
              <a:rPr dirty="0" err="1"/>
              <a:t>будущим</a:t>
            </a:r>
            <a:r>
              <a:rPr dirty="0"/>
              <a:t> </a:t>
            </a:r>
            <a:r>
              <a:rPr dirty="0" err="1"/>
              <a:t>мамам</a:t>
            </a:r>
            <a:endParaRPr dirty="0"/>
          </a:p>
          <a:p>
            <a:pPr marL="683985" indent="-544285" defTabSz="81280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о </a:t>
            </a:r>
            <a:r>
              <a:rPr dirty="0" err="1"/>
              <a:t>скидках</a:t>
            </a:r>
            <a:r>
              <a:rPr dirty="0"/>
              <a:t> и </a:t>
            </a:r>
            <a:r>
              <a:rPr dirty="0" err="1"/>
              <a:t>специальных</a:t>
            </a:r>
            <a:r>
              <a:rPr dirty="0"/>
              <a:t> </a:t>
            </a:r>
            <a:r>
              <a:rPr dirty="0" err="1"/>
              <a:t>предложениях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программе</a:t>
            </a:r>
            <a:r>
              <a:rPr dirty="0"/>
              <a:t> </a:t>
            </a:r>
            <a:r>
              <a:rPr dirty="0" err="1"/>
              <a:t>ведения</a:t>
            </a:r>
            <a:r>
              <a:rPr dirty="0"/>
              <a:t> </a:t>
            </a:r>
            <a:r>
              <a:rPr dirty="0" err="1"/>
              <a:t>беременности</a:t>
            </a:r>
            <a:endParaRPr dirty="0"/>
          </a:p>
          <a:p>
            <a:pPr marL="683985" indent="-544285" defTabSz="812800">
              <a:buSzPct val="100000"/>
              <a:buFont typeface="Arial"/>
              <a:buChar char="•"/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о </a:t>
            </a:r>
            <a:r>
              <a:rPr dirty="0" err="1"/>
              <a:t>гибких</a:t>
            </a:r>
            <a:r>
              <a:rPr dirty="0"/>
              <a:t> </a:t>
            </a:r>
            <a:r>
              <a:rPr dirty="0" err="1"/>
              <a:t>возможностях</a:t>
            </a:r>
            <a:r>
              <a:rPr dirty="0"/>
              <a:t> </a:t>
            </a:r>
            <a:r>
              <a:rPr dirty="0" err="1"/>
              <a:t>оплаты</a:t>
            </a:r>
            <a:endParaRPr dirty="0"/>
          </a:p>
          <a:p>
            <a:pPr defTabSz="812800"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Мы </a:t>
            </a:r>
            <a:r>
              <a:rPr dirty="0" err="1"/>
              <a:t>поможем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подобрать</a:t>
            </a:r>
            <a:r>
              <a:rPr dirty="0"/>
              <a:t> </a:t>
            </a:r>
            <a:r>
              <a:rPr dirty="0" err="1"/>
              <a:t>идеальную</a:t>
            </a:r>
            <a:r>
              <a:rPr dirty="0"/>
              <a:t> </a:t>
            </a:r>
            <a:r>
              <a:rPr dirty="0" err="1"/>
              <a:t>программу</a:t>
            </a:r>
            <a:r>
              <a:rPr dirty="0"/>
              <a:t> </a:t>
            </a:r>
            <a:r>
              <a:rPr dirty="0" err="1"/>
              <a:t>ведения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вашим</a:t>
            </a:r>
            <a:r>
              <a:rPr dirty="0"/>
              <a:t> </a:t>
            </a:r>
            <a:r>
              <a:rPr dirty="0" err="1"/>
              <a:t>потребностям</a:t>
            </a:r>
            <a:r>
              <a:rPr lang="ru-RU" dirty="0"/>
              <a:t>, расскажем о наших врачах</a:t>
            </a:r>
            <a:r>
              <a:rPr dirty="0"/>
              <a:t> и с </a:t>
            </a:r>
            <a:r>
              <a:rPr dirty="0" err="1"/>
              <a:t>удовольствием</a:t>
            </a:r>
            <a:r>
              <a:rPr dirty="0"/>
              <a:t> </a:t>
            </a:r>
            <a:r>
              <a:rPr dirty="0" err="1"/>
              <a:t>ответим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возникшие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FFFFFF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/>
            </a:r>
            <a:br>
              <a:rPr dirty="0"/>
            </a:br>
            <a:endParaRPr lang="ru-RU" sz="2100" dirty="0"/>
          </a:p>
          <a:p>
            <a:pPr defTabSz="812800">
              <a:defRPr sz="2100" b="1">
                <a:solidFill>
                  <a:srgbClr val="FFFFFF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8 (499) 290-10-64</a:t>
            </a:r>
          </a:p>
        </p:txBody>
      </p:sp>
      <p:sp>
        <p:nvSpPr>
          <p:cNvPr id="160" name="Закажите консультацию по программе ИВБ и вы узнаете:"/>
          <p:cNvSpPr txBox="1"/>
          <p:nvPr/>
        </p:nvSpPr>
        <p:spPr bwMode="auto">
          <a:xfrm>
            <a:off x="1007606" y="3978862"/>
            <a:ext cx="4653543" cy="10288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FFFFFF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Закажите консультацию по программе ИВБ и вы узнаете:</a:t>
            </a:r>
          </a:p>
        </p:txBody>
      </p:sp>
      <p:pic>
        <p:nvPicPr>
          <p:cNvPr id="161" name="Group 89.png" descr="Group 89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109" y="9924214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лого отдельно-1.png" descr="лого отдельно-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329" y="752508"/>
            <a:ext cx="2210946" cy="735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Сквиркл"/>
          <p:cNvSpPr/>
          <p:nvPr/>
        </p:nvSpPr>
        <p:spPr bwMode="auto">
          <a:xfrm>
            <a:off x="696478" y="7340750"/>
            <a:ext cx="3859905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pic>
        <p:nvPicPr>
          <p:cNvPr id="101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920" y="655584"/>
            <a:ext cx="2210946" cy="73592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частота бесплодных браков в России"/>
          <p:cNvSpPr txBox="1"/>
          <p:nvPr/>
        </p:nvSpPr>
        <p:spPr bwMode="auto">
          <a:xfrm>
            <a:off x="793028" y="7368234"/>
            <a:ext cx="4207134" cy="457834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 err="1"/>
              <a:t>Наблюдение</a:t>
            </a:r>
            <a:r>
              <a:rPr dirty="0"/>
              <a:t> </a:t>
            </a:r>
            <a:r>
              <a:rPr dirty="0" err="1"/>
              <a:t>гинекологом</a:t>
            </a:r>
            <a:endParaRPr dirty="0"/>
          </a:p>
        </p:txBody>
      </p:sp>
      <p:sp>
        <p:nvSpPr>
          <p:cNvPr id="103" name="Ваша идеальная программа ведения беременности…"/>
          <p:cNvSpPr txBox="1"/>
          <p:nvPr/>
        </p:nvSpPr>
        <p:spPr bwMode="auto">
          <a:xfrm>
            <a:off x="720087" y="2670073"/>
            <a:ext cx="5523730" cy="365292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8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t>Ваша идеальная программа ведения беременности</a:t>
            </a:r>
            <a:endParaRPr b="0">
              <a:latin typeface="TTDrugs-Regular"/>
              <a:ea typeface="TTDrugs-Regular"/>
              <a:cs typeface="TTDrugs-Regular"/>
            </a:endParaRPr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/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t>Наши программы складываются по принципу конструктора. </a:t>
            </a:r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/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t>Мы ограничили только самый минимальный базовый набор услуг, критично необходимый для ведения нормальной беременности </a:t>
            </a:r>
            <a:r>
              <a:rPr/>
              <a:t/>
            </a:r>
            <a:br>
              <a:rPr/>
            </a:br>
            <a:r>
              <a:t>и предписанный законом.</a:t>
            </a:r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/>
          </a:p>
          <a:p>
            <a:pPr defTabSz="812800">
              <a:defRPr sz="18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t>Вы можете дополнить его, посоветовавшись </a:t>
            </a:r>
            <a:r>
              <a:rPr/>
              <a:t/>
            </a:r>
            <a:br>
              <a:rPr/>
            </a:br>
            <a:r>
              <a:t>с вашим акушером-гинекологом</a:t>
            </a:r>
            <a:r>
              <a:rPr lang="ru-RU"/>
              <a:t>, и</a:t>
            </a:r>
            <a:r>
              <a:t> исходя из ваших потребностей и возможностей.</a:t>
            </a:r>
          </a:p>
        </p:txBody>
      </p:sp>
      <p:sp>
        <p:nvSpPr>
          <p:cNvPr id="104" name="частота бесплодных браков в России"/>
          <p:cNvSpPr txBox="1"/>
          <p:nvPr/>
        </p:nvSpPr>
        <p:spPr bwMode="auto">
          <a:xfrm>
            <a:off x="861256" y="7922828"/>
            <a:ext cx="722267" cy="4578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/>
              <a:t>УЗИ</a:t>
            </a:r>
          </a:p>
        </p:txBody>
      </p:sp>
      <p:sp>
        <p:nvSpPr>
          <p:cNvPr id="105" name="частота бесплодных браков в России"/>
          <p:cNvSpPr txBox="1"/>
          <p:nvPr/>
        </p:nvSpPr>
        <p:spPr bwMode="auto">
          <a:xfrm>
            <a:off x="793028" y="8417441"/>
            <a:ext cx="1806274" cy="4578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 err="1"/>
              <a:t>Анализы</a:t>
            </a:r>
            <a:endParaRPr dirty="0"/>
          </a:p>
        </p:txBody>
      </p:sp>
      <p:sp>
        <p:nvSpPr>
          <p:cNvPr id="106" name="частота бесплодных браков в России"/>
          <p:cNvSpPr txBox="1"/>
          <p:nvPr/>
        </p:nvSpPr>
        <p:spPr bwMode="auto">
          <a:xfrm>
            <a:off x="793028" y="8963795"/>
            <a:ext cx="4004124" cy="390488"/>
          </a:xfrm>
          <a:prstGeom prst="rect">
            <a:avLst/>
          </a:prstGeom>
          <a:ln w="3175">
            <a:miter lim="400000"/>
          </a:ln>
        </p:spPr>
        <p:txBody>
          <a:bodyPr wrap="square"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 err="1"/>
              <a:t>Консультаци</a:t>
            </a:r>
            <a:r>
              <a:rPr lang="ru-RU" dirty="0"/>
              <a:t>и</a:t>
            </a:r>
            <a:r>
              <a:rPr dirty="0"/>
              <a:t> </a:t>
            </a:r>
            <a:r>
              <a:rPr dirty="0" err="1"/>
              <a:t>специалист</a:t>
            </a:r>
            <a:r>
              <a:rPr lang="ru-RU" dirty="0" err="1"/>
              <a:t>ов</a:t>
            </a:r>
            <a:endParaRPr dirty="0"/>
          </a:p>
        </p:txBody>
      </p:sp>
      <p:sp>
        <p:nvSpPr>
          <p:cNvPr id="107" name="частота бесплодных браков в России"/>
          <p:cNvSpPr txBox="1"/>
          <p:nvPr/>
        </p:nvSpPr>
        <p:spPr bwMode="auto">
          <a:xfrm>
            <a:off x="785504" y="9489711"/>
            <a:ext cx="1721903" cy="457834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/>
              <a:t>НИПТ</a:t>
            </a:r>
          </a:p>
        </p:txBody>
      </p:sp>
      <p:sp>
        <p:nvSpPr>
          <p:cNvPr id="108" name="частота бесплодных браков в России"/>
          <p:cNvSpPr txBox="1"/>
          <p:nvPr/>
        </p:nvSpPr>
        <p:spPr bwMode="auto">
          <a:xfrm>
            <a:off x="785504" y="10045187"/>
            <a:ext cx="3617876" cy="3904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dirty="0"/>
              <a:t>П</a:t>
            </a:r>
            <a:r>
              <a:rPr lang="ru-RU" dirty="0"/>
              <a:t>е</a:t>
            </a:r>
            <a:r>
              <a:rPr dirty="0"/>
              <a:t>р</a:t>
            </a:r>
            <a:r>
              <a:rPr lang="ru-RU" dirty="0"/>
              <a:t>и</a:t>
            </a:r>
            <a:r>
              <a:rPr dirty="0" err="1"/>
              <a:t>натальный</a:t>
            </a:r>
            <a:r>
              <a:rPr dirty="0"/>
              <a:t> </a:t>
            </a:r>
            <a:r>
              <a:rPr dirty="0" err="1"/>
              <a:t>психолог</a:t>
            </a:r>
            <a:endParaRPr dirty="0"/>
          </a:p>
        </p:txBody>
      </p:sp>
      <p:sp>
        <p:nvSpPr>
          <p:cNvPr id="109" name="Сквиркл"/>
          <p:cNvSpPr/>
          <p:nvPr/>
        </p:nvSpPr>
        <p:spPr bwMode="auto">
          <a:xfrm>
            <a:off x="696478" y="7895087"/>
            <a:ext cx="955822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10" name="Сквиркл"/>
          <p:cNvSpPr/>
          <p:nvPr/>
        </p:nvSpPr>
        <p:spPr bwMode="auto">
          <a:xfrm>
            <a:off x="696478" y="8450563"/>
            <a:ext cx="1440108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11" name="Сквиркл"/>
          <p:cNvSpPr/>
          <p:nvPr/>
        </p:nvSpPr>
        <p:spPr bwMode="auto">
          <a:xfrm>
            <a:off x="658920" y="8970137"/>
            <a:ext cx="4066224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12" name="Сквиркл"/>
          <p:cNvSpPr/>
          <p:nvPr/>
        </p:nvSpPr>
        <p:spPr bwMode="auto">
          <a:xfrm>
            <a:off x="658920" y="9489711"/>
            <a:ext cx="1217362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13" name="Сквиркл"/>
          <p:cNvSpPr/>
          <p:nvPr/>
        </p:nvSpPr>
        <p:spPr bwMode="auto">
          <a:xfrm>
            <a:off x="653208" y="10040465"/>
            <a:ext cx="3495574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6" name="Сквиркл">
            <a:extLst>
              <a:ext uri="{FF2B5EF4-FFF2-40B4-BE49-F238E27FC236}">
                <a16:creationId xmlns:a16="http://schemas.microsoft.com/office/drawing/2014/main" id="{8488E0F0-98EC-4E75-AE9C-F57A27D90F96}"/>
              </a:ext>
            </a:extLst>
          </p:cNvPr>
          <p:cNvSpPr/>
          <p:nvPr/>
        </p:nvSpPr>
        <p:spPr bwMode="auto">
          <a:xfrm>
            <a:off x="653208" y="10626282"/>
            <a:ext cx="1946094" cy="391591"/>
          </a:xfrm>
          <a:prstGeom prst="roundRect">
            <a:avLst>
              <a:gd name="adj" fmla="val 50000"/>
            </a:avLst>
          </a:prstGeom>
          <a:ln w="6350">
            <a:solidFill>
              <a:srgbClr val="D4026E"/>
            </a:solidFill>
            <a:miter lim="400000"/>
          </a:ln>
        </p:spPr>
        <p:txBody>
          <a:bodyPr lIns="25716" tIns="25716" rIns="25716" bIns="25716" anchor="ctr"/>
          <a:lstStyle/>
          <a:p>
            <a:pPr>
              <a:defRPr/>
            </a:pPr>
            <a:endParaRPr/>
          </a:p>
        </p:txBody>
      </p:sp>
      <p:sp>
        <p:nvSpPr>
          <p:cNvPr id="17" name="частота бесплодных браков в России">
            <a:extLst>
              <a:ext uri="{FF2B5EF4-FFF2-40B4-BE49-F238E27FC236}">
                <a16:creationId xmlns:a16="http://schemas.microsoft.com/office/drawing/2014/main" id="{1A12E5C2-8A05-48C0-BA9B-6CA831A18730}"/>
              </a:ext>
            </a:extLst>
          </p:cNvPr>
          <p:cNvSpPr txBox="1"/>
          <p:nvPr/>
        </p:nvSpPr>
        <p:spPr bwMode="auto">
          <a:xfrm>
            <a:off x="793028" y="10627385"/>
            <a:ext cx="1806274" cy="3904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200">
                <a:solidFill>
                  <a:srgbClr val="D4026E"/>
                </a:solidFill>
                <a:latin typeface="Circe Light"/>
                <a:ea typeface="Circe Light"/>
                <a:cs typeface="Circe Light"/>
              </a:defRPr>
            </a:lvl1pPr>
          </a:lstStyle>
          <a:p>
            <a:pPr>
              <a:defRPr/>
            </a:pPr>
            <a:r>
              <a:rPr lang="ru-RU" dirty="0"/>
              <a:t>Вакцинация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Наблюдение вашим  акушером-гинекологом"/>
          <p:cNvSpPr txBox="1"/>
          <p:nvPr/>
        </p:nvSpPr>
        <p:spPr bwMode="auto">
          <a:xfrm>
            <a:off x="716629" y="3279553"/>
            <a:ext cx="6241063" cy="67328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dirty="0" err="1"/>
              <a:t>Наблюдение</a:t>
            </a:r>
            <a:r>
              <a:rPr dirty="0"/>
              <a:t> </a:t>
            </a:r>
            <a:r>
              <a:rPr dirty="0" err="1"/>
              <a:t>вашим</a:t>
            </a:r>
            <a:r>
              <a:rPr dirty="0"/>
              <a:t> </a:t>
            </a:r>
            <a:r>
              <a:rPr dirty="0"/>
              <a:t/>
            </a:r>
            <a:br>
              <a:rPr dirty="0"/>
            </a:br>
            <a:r>
              <a:rPr dirty="0" err="1"/>
              <a:t>акушером-гинекологом</a:t>
            </a:r>
            <a:endParaRPr dirty="0"/>
          </a:p>
        </p:txBody>
      </p:sp>
      <p:sp>
        <p:nvSpPr>
          <p:cNvPr id="116" name="Выберите доктора, который всю беременность  будет рядом.…"/>
          <p:cNvSpPr txBox="1"/>
          <p:nvPr/>
        </p:nvSpPr>
        <p:spPr bwMode="auto">
          <a:xfrm>
            <a:off x="677228" y="4239255"/>
            <a:ext cx="5816743" cy="300658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доктора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всю</a:t>
            </a:r>
            <a:r>
              <a:rPr dirty="0"/>
              <a:t> </a:t>
            </a:r>
            <a:r>
              <a:rPr dirty="0" err="1"/>
              <a:t>беременность</a:t>
            </a:r>
            <a:r>
              <a:rPr dirty="0"/>
              <a:t> </a:t>
            </a:r>
            <a:br>
              <a:rPr dirty="0"/>
            </a:b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рядом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В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</a:t>
            </a:r>
            <a:r>
              <a:rPr dirty="0" err="1"/>
              <a:t>акушера</a:t>
            </a:r>
            <a:r>
              <a:rPr dirty="0"/>
              <a:t> </a:t>
            </a:r>
            <a:r>
              <a:rPr dirty="0" err="1"/>
              <a:t>гинеколога</a:t>
            </a:r>
            <a:r>
              <a:rPr dirty="0"/>
              <a:t> </a:t>
            </a:r>
            <a:r>
              <a:rPr dirty="0" err="1"/>
              <a:t>входят</a:t>
            </a:r>
            <a:r>
              <a:rPr dirty="0"/>
              <a:t>: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консультации</a:t>
            </a:r>
            <a:r>
              <a:rPr dirty="0"/>
              <a:t> </a:t>
            </a:r>
            <a:r>
              <a:rPr dirty="0" err="1"/>
              <a:t>врача</a:t>
            </a:r>
            <a:r>
              <a:rPr dirty="0"/>
              <a:t> </a:t>
            </a:r>
            <a:r>
              <a:rPr dirty="0" err="1"/>
              <a:t>выбранной</a:t>
            </a:r>
            <a:r>
              <a:rPr dirty="0"/>
              <a:t> </a:t>
            </a:r>
            <a:r>
              <a:rPr dirty="0" err="1"/>
              <a:t>категории</a:t>
            </a:r>
            <a:r>
              <a:rPr dirty="0"/>
              <a:t> </a:t>
            </a:r>
            <a:endParaRPr lang="ru-RU" dirty="0"/>
          </a:p>
          <a:p>
            <a:pPr marL="712788" defTabSz="812800">
              <a:buSzPct val="100000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(</a:t>
            </a:r>
            <a:r>
              <a:rPr dirty="0" err="1"/>
              <a:t>стандарт</a:t>
            </a:r>
            <a:r>
              <a:rPr dirty="0"/>
              <a:t> - 10 </a:t>
            </a:r>
            <a:r>
              <a:rPr dirty="0" err="1"/>
              <a:t>консультаций</a:t>
            </a:r>
            <a:r>
              <a:rPr dirty="0"/>
              <a:t>, </a:t>
            </a:r>
            <a:r>
              <a:rPr dirty="0" err="1"/>
              <a:t>безлимит</a:t>
            </a:r>
            <a:r>
              <a:rPr dirty="0"/>
              <a:t> - </a:t>
            </a:r>
            <a:r>
              <a:rPr dirty="0" err="1"/>
              <a:t>неограниченное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консультаций</a:t>
            </a:r>
            <a:r>
              <a:rPr dirty="0"/>
              <a:t>), 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кардиотокография</a:t>
            </a:r>
            <a:r>
              <a:rPr dirty="0"/>
              <a:t> (</a:t>
            </a:r>
            <a:r>
              <a:rPr lang="ru-RU" dirty="0"/>
              <a:t>4</a:t>
            </a:r>
            <a:r>
              <a:rPr dirty="0"/>
              <a:t> </a:t>
            </a:r>
            <a:r>
              <a:rPr dirty="0" err="1"/>
              <a:t>исследования</a:t>
            </a:r>
            <a:r>
              <a:rPr dirty="0"/>
              <a:t>),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взятие</a:t>
            </a:r>
            <a:r>
              <a:rPr dirty="0"/>
              <a:t> </a:t>
            </a:r>
            <a:r>
              <a:rPr dirty="0" err="1"/>
              <a:t>биоматериала</a:t>
            </a:r>
            <a:endParaRPr lang="ru-RU"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dirty="0"/>
          </a:p>
          <a:p>
            <a:pPr marL="139700" defTabSz="812800">
              <a:buSzPct val="100000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Обязательный пункт </a:t>
            </a:r>
            <a:r>
              <a:rPr lang="ru-RU" dirty="0" smtClean="0"/>
              <a:t>выбора</a:t>
            </a:r>
            <a:endParaRPr dirty="0"/>
          </a:p>
        </p:txBody>
      </p:sp>
      <p:sp>
        <p:nvSpPr>
          <p:cNvPr id="117" name="Акушер гинеколог, специалист…"/>
          <p:cNvSpPr txBox="1"/>
          <p:nvPr/>
        </p:nvSpPr>
        <p:spPr bwMode="auto">
          <a:xfrm>
            <a:off x="716629" y="7551741"/>
            <a:ext cx="5150806" cy="3252811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>
                <a:solidFill>
                  <a:srgbClr val="DA4791"/>
                </a:solidFill>
              </a:rPr>
              <a:t>Акушер</a:t>
            </a:r>
            <a:r>
              <a:rPr dirty="0">
                <a:solidFill>
                  <a:srgbClr val="DA4791"/>
                </a:solidFill>
              </a:rPr>
              <a:t> </a:t>
            </a:r>
            <a:r>
              <a:rPr dirty="0" err="1">
                <a:solidFill>
                  <a:srgbClr val="DA4791"/>
                </a:solidFill>
              </a:rPr>
              <a:t>гинеколог</a:t>
            </a:r>
            <a:r>
              <a:rPr dirty="0">
                <a:solidFill>
                  <a:srgbClr val="DA4791"/>
                </a:solidFill>
              </a:rPr>
              <a:t>, </a:t>
            </a:r>
            <a:r>
              <a:rPr dirty="0" err="1">
                <a:solidFill>
                  <a:srgbClr val="DA4791"/>
                </a:solidFill>
              </a:rPr>
              <a:t>специалист</a:t>
            </a:r>
            <a:endParaRPr dirty="0">
              <a:solidFill>
                <a:srgbClr val="DA4791"/>
              </a:solidFill>
            </a:endParaRP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err="1"/>
              <a:t>С</a:t>
            </a:r>
            <a:r>
              <a:rPr dirty="0" err="1" smtClean="0"/>
              <a:t>тандарт</a:t>
            </a:r>
            <a:r>
              <a:rPr dirty="0"/>
              <a:t>: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lang="ru-RU" b="1" dirty="0" smtClean="0">
                <a:latin typeface="TTDrugs-Bold"/>
                <a:ea typeface="TTDrugs-Bold"/>
                <a:cs typeface="TTDrugs-Bold"/>
              </a:rPr>
              <a:t>63 600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dirty="0"/>
              <a:t>.    </a:t>
            </a:r>
            <a:r>
              <a:rPr lang="ru-RU" dirty="0" err="1"/>
              <a:t>Б</a:t>
            </a:r>
            <a:r>
              <a:rPr dirty="0" err="1" smtClean="0"/>
              <a:t>езлимит</a:t>
            </a:r>
            <a:r>
              <a:rPr dirty="0"/>
              <a:t>: </a:t>
            </a:r>
            <a:r>
              <a:rPr lang="ru-RU" b="1" dirty="0" smtClean="0"/>
              <a:t>113 </a:t>
            </a:r>
            <a:r>
              <a:rPr lang="ru-RU" b="1" dirty="0"/>
              <a:t>6</a:t>
            </a:r>
            <a:r>
              <a:rPr lang="ru-RU" b="1" dirty="0" smtClean="0"/>
              <a:t>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  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>
                <a:solidFill>
                  <a:srgbClr val="DA4791"/>
                </a:solidFill>
              </a:rPr>
              <a:t>Акушер-гинеколог</a:t>
            </a:r>
            <a:r>
              <a:rPr dirty="0">
                <a:solidFill>
                  <a:srgbClr val="DA4791"/>
                </a:solidFill>
              </a:rPr>
              <a:t>,  </a:t>
            </a:r>
            <a:r>
              <a:rPr dirty="0" err="1">
                <a:solidFill>
                  <a:srgbClr val="DA4791"/>
                </a:solidFill>
              </a:rPr>
              <a:t>ведущий</a:t>
            </a:r>
            <a:r>
              <a:rPr dirty="0">
                <a:solidFill>
                  <a:srgbClr val="DA4791"/>
                </a:solidFill>
              </a:rPr>
              <a:t> </a:t>
            </a:r>
            <a:r>
              <a:rPr dirty="0" err="1">
                <a:solidFill>
                  <a:srgbClr val="DA4791"/>
                </a:solidFill>
              </a:rPr>
              <a:t>специалист</a:t>
            </a:r>
            <a:r>
              <a:rPr dirty="0">
                <a:solidFill>
                  <a:srgbClr val="DA4791"/>
                </a:solidFill>
              </a:rPr>
              <a:t>/ </a:t>
            </a:r>
            <a:r>
              <a:rPr dirty="0" err="1">
                <a:solidFill>
                  <a:srgbClr val="DA4791"/>
                </a:solidFill>
              </a:rPr>
              <a:t>доцент</a:t>
            </a:r>
            <a:r>
              <a:rPr dirty="0">
                <a:solidFill>
                  <a:srgbClr val="DA4791"/>
                </a:solidFill>
              </a:rPr>
              <a:t>/ </a:t>
            </a:r>
            <a:r>
              <a:rPr dirty="0" err="1">
                <a:solidFill>
                  <a:srgbClr val="DA4791"/>
                </a:solidFill>
              </a:rPr>
              <a:t>к.м.н</a:t>
            </a:r>
            <a:r>
              <a:rPr dirty="0">
                <a:solidFill>
                  <a:srgbClr val="DA4791"/>
                </a:solidFill>
              </a:rPr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err="1"/>
              <a:t>С</a:t>
            </a:r>
            <a:r>
              <a:rPr dirty="0" err="1" smtClean="0"/>
              <a:t>тандарт</a:t>
            </a:r>
            <a:r>
              <a:rPr dirty="0"/>
              <a:t>:</a:t>
            </a:r>
            <a:r>
              <a:rPr lang="ru-RU" dirty="0"/>
              <a:t> </a:t>
            </a:r>
            <a:r>
              <a:rPr lang="ru-RU" b="1" dirty="0" smtClean="0"/>
              <a:t>83 </a:t>
            </a:r>
            <a:r>
              <a:rPr lang="ru-RU" b="1" dirty="0"/>
              <a:t>6</a:t>
            </a:r>
            <a:r>
              <a:rPr lang="ru-RU" b="1" dirty="0" smtClean="0"/>
              <a:t>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dirty="0"/>
              <a:t>.  </a:t>
            </a:r>
            <a:r>
              <a:rPr lang="ru-RU" dirty="0" err="1"/>
              <a:t>Б</a:t>
            </a:r>
            <a:r>
              <a:rPr dirty="0" err="1" smtClean="0"/>
              <a:t>езлимит</a:t>
            </a:r>
            <a:r>
              <a:rPr dirty="0"/>
              <a:t>: </a:t>
            </a:r>
            <a:r>
              <a:rPr lang="ru-RU" b="1" dirty="0" smtClean="0"/>
              <a:t>153 600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  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Акушер-гинеколог</a:t>
            </a:r>
            <a:r>
              <a:rPr dirty="0"/>
              <a:t>, </a:t>
            </a:r>
            <a:r>
              <a:rPr lang="ru-RU" dirty="0" smtClean="0"/>
              <a:t>эксперт</a:t>
            </a:r>
            <a:r>
              <a:rPr dirty="0" smtClean="0"/>
              <a:t> </a:t>
            </a:r>
            <a:r>
              <a:rPr dirty="0"/>
              <a:t>/ </a:t>
            </a:r>
            <a:r>
              <a:rPr dirty="0" err="1"/>
              <a:t>профессор</a:t>
            </a:r>
            <a:r>
              <a:rPr dirty="0"/>
              <a:t> / </a:t>
            </a:r>
            <a:r>
              <a:rPr dirty="0" err="1"/>
              <a:t>д.м.н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err="1"/>
              <a:t>С</a:t>
            </a:r>
            <a:r>
              <a:rPr dirty="0" err="1" smtClean="0"/>
              <a:t>тандарт</a:t>
            </a:r>
            <a:r>
              <a:rPr dirty="0" smtClean="0"/>
              <a:t>: </a:t>
            </a:r>
            <a:r>
              <a:rPr lang="ru-RU" b="1" dirty="0" smtClean="0"/>
              <a:t>104 100 </a:t>
            </a:r>
            <a:r>
              <a:rPr b="1" dirty="0" err="1" smtClean="0">
                <a:latin typeface="TTDrugs-Bold"/>
                <a:ea typeface="TTDrugs-Bold"/>
                <a:cs typeface="TTDrugs-Bold"/>
              </a:rPr>
              <a:t>руб</a:t>
            </a:r>
            <a:r>
              <a:rPr b="1" dirty="0" smtClean="0">
                <a:latin typeface="TTDrugs-Bold"/>
                <a:ea typeface="TTDrugs-Bold"/>
                <a:cs typeface="TTDrugs-Bold"/>
              </a:rPr>
              <a:t>.   </a:t>
            </a:r>
            <a:r>
              <a:rPr lang="ru-RU" dirty="0" smtClean="0"/>
              <a:t>Б</a:t>
            </a:r>
            <a:r>
              <a:rPr dirty="0" err="1" smtClean="0"/>
              <a:t>езлимит</a:t>
            </a:r>
            <a:r>
              <a:rPr lang="ru-RU" dirty="0" smtClean="0"/>
              <a:t>: </a:t>
            </a:r>
            <a:r>
              <a:rPr lang="ru-RU" b="1" dirty="0" smtClean="0"/>
              <a:t>194 100 </a:t>
            </a:r>
            <a:r>
              <a:rPr b="1" dirty="0" err="1" smtClean="0">
                <a:latin typeface="TTDrugs-Bold"/>
                <a:ea typeface="TTDrugs-Bold"/>
                <a:cs typeface="TTDrugs-Bold"/>
              </a:rPr>
              <a:t>руб</a:t>
            </a:r>
            <a:r>
              <a:rPr b="1" dirty="0" smtClean="0">
                <a:latin typeface="TTDrugs-Bold"/>
                <a:ea typeface="TTDrugs-Bold"/>
                <a:cs typeface="TTDrugs-Bold"/>
              </a:rPr>
              <a:t>.</a:t>
            </a:r>
            <a:r>
              <a:rPr lang="ru-RU" b="1" dirty="0" smtClean="0">
                <a:latin typeface="TTDrugs-Bold"/>
                <a:ea typeface="TTDrugs-Bold"/>
                <a:cs typeface="TTDrugs-Bold"/>
              </a:rPr>
              <a:t/>
            </a:r>
            <a:br>
              <a:rPr lang="ru-RU" b="1" dirty="0" smtClean="0">
                <a:latin typeface="TTDrugs-Bold"/>
                <a:ea typeface="TTDrugs-Bold"/>
                <a:cs typeface="TTDrugs-Bold"/>
              </a:rPr>
            </a:br>
            <a:r>
              <a:rPr lang="ru-RU" b="1" dirty="0" smtClean="0">
                <a:latin typeface="TTDrugs-Bold"/>
                <a:ea typeface="TTDrugs-Bold"/>
                <a:cs typeface="TTDrugs-Bold"/>
              </a:rPr>
              <a:t/>
            </a:r>
            <a:br>
              <a:rPr lang="ru-RU" b="1" dirty="0" smtClean="0">
                <a:latin typeface="TTDrugs-Bold"/>
                <a:ea typeface="TTDrugs-Bold"/>
                <a:cs typeface="TTDrugs-Bold"/>
              </a:rPr>
            </a:br>
            <a:r>
              <a:rPr lang="ru-RU" dirty="0" smtClean="0">
                <a:solidFill>
                  <a:srgbClr val="DA4791"/>
                </a:solidFill>
              </a:rPr>
              <a:t>Акушер-гинеколог</a:t>
            </a:r>
            <a:r>
              <a:rPr lang="ru-RU" dirty="0">
                <a:solidFill>
                  <a:srgbClr val="DA4791"/>
                </a:solidFill>
              </a:rPr>
              <a:t>, главный </a:t>
            </a:r>
            <a:r>
              <a:rPr lang="ru-RU" dirty="0" smtClean="0">
                <a:solidFill>
                  <a:srgbClr val="DA4791"/>
                </a:solidFill>
              </a:rPr>
              <a:t>эксперт/ </a:t>
            </a:r>
            <a:r>
              <a:rPr lang="ru-RU" dirty="0">
                <a:solidFill>
                  <a:srgbClr val="DA4791"/>
                </a:solidFill>
              </a:rPr>
              <a:t>профессор / д.м.н.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 smtClean="0"/>
              <a:t>Стандарт: </a:t>
            </a:r>
            <a:r>
              <a:rPr lang="ru-RU" b="1" dirty="0" smtClean="0"/>
              <a:t>114 600 руб.   </a:t>
            </a:r>
            <a:r>
              <a:rPr lang="ru-RU" dirty="0" err="1" smtClean="0"/>
              <a:t>Безлимит</a:t>
            </a:r>
            <a:r>
              <a:rPr lang="ru-RU" dirty="0" smtClean="0"/>
              <a:t>: </a:t>
            </a:r>
            <a:r>
              <a:rPr lang="ru-RU" b="1" dirty="0" smtClean="0"/>
              <a:t>214 600 руб.</a:t>
            </a:r>
            <a:endParaRPr b="1" dirty="0"/>
          </a:p>
        </p:txBody>
      </p:sp>
      <p:pic>
        <p:nvPicPr>
          <p:cNvPr id="118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6345" y="3380430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3321Vector.png" descr="3321Vector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18323">
            <a:off x="2550939" y="-279891"/>
            <a:ext cx="4534893" cy="3365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0000_4.png" descr="0000_4.png"/>
          <p:cNvPicPr>
            <a:picLocks noChangeAspect="1"/>
          </p:cNvPicPr>
          <p:nvPr/>
        </p:nvPicPr>
        <p:blipFill>
          <a:blip r:embed="rId5"/>
          <a:srcRect l="66955" r="31027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Ультразвуковые исследования"/>
          <p:cNvSpPr txBox="1"/>
          <p:nvPr/>
        </p:nvSpPr>
        <p:spPr bwMode="auto">
          <a:xfrm>
            <a:off x="842560" y="2875582"/>
            <a:ext cx="5406811" cy="317686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Ультразвуковые исследования</a:t>
            </a:r>
          </a:p>
        </p:txBody>
      </p:sp>
      <p:sp>
        <p:nvSpPr>
          <p:cNvPr id="124" name="Обязательный пункт выбора.…"/>
          <p:cNvSpPr txBox="1"/>
          <p:nvPr/>
        </p:nvSpPr>
        <p:spPr bwMode="auto">
          <a:xfrm>
            <a:off x="842560" y="3537267"/>
            <a:ext cx="5377472" cy="497635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Выберите</a:t>
            </a:r>
            <a:r>
              <a:rPr dirty="0"/>
              <a:t>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акушерского</a:t>
            </a:r>
            <a:r>
              <a:rPr dirty="0"/>
              <a:t> УЗИ и </a:t>
            </a:r>
            <a:r>
              <a:rPr dirty="0" err="1"/>
              <a:t>доктора</a:t>
            </a:r>
            <a:r>
              <a:rPr dirty="0"/>
              <a:t>, </a:t>
            </a:r>
            <a:r>
              <a:rPr dirty="0" err="1"/>
              <a:t>выполняющего</a:t>
            </a:r>
            <a:r>
              <a:rPr dirty="0"/>
              <a:t> </a:t>
            </a:r>
            <a:r>
              <a:rPr dirty="0" err="1"/>
              <a:t>исследования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В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Базовый</a:t>
            </a:r>
            <a:r>
              <a:rPr dirty="0"/>
              <a:t> </a:t>
            </a:r>
            <a:r>
              <a:rPr dirty="0" err="1"/>
              <a:t>входит</a:t>
            </a:r>
            <a:r>
              <a:rPr dirty="0"/>
              <a:t>: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скрининг</a:t>
            </a:r>
            <a:r>
              <a:rPr dirty="0"/>
              <a:t> </a:t>
            </a:r>
            <a:r>
              <a:rPr dirty="0" err="1"/>
              <a:t>первого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;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скрининг</a:t>
            </a:r>
            <a:r>
              <a:rPr dirty="0"/>
              <a:t> </a:t>
            </a:r>
            <a:r>
              <a:rPr dirty="0" err="1"/>
              <a:t>второго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;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 </a:t>
            </a:r>
            <a:r>
              <a:rPr dirty="0" err="1"/>
              <a:t>акушерск</a:t>
            </a:r>
            <a:r>
              <a:rPr lang="ru-RU" dirty="0"/>
              <a:t>их</a:t>
            </a:r>
            <a:r>
              <a:rPr dirty="0"/>
              <a:t> </a:t>
            </a:r>
            <a:r>
              <a:rPr dirty="0" err="1"/>
              <a:t>узи</a:t>
            </a:r>
            <a:r>
              <a:rPr dirty="0"/>
              <a:t> </a:t>
            </a:r>
            <a:r>
              <a:rPr dirty="0" err="1"/>
              <a:t>третьего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В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Стандарт</a:t>
            </a:r>
            <a:r>
              <a:rPr dirty="0"/>
              <a:t> </a:t>
            </a:r>
            <a:r>
              <a:rPr dirty="0" err="1"/>
              <a:t>входит</a:t>
            </a:r>
            <a:r>
              <a:rPr dirty="0"/>
              <a:t>: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скрининг</a:t>
            </a:r>
            <a:r>
              <a:rPr dirty="0"/>
              <a:t> </a:t>
            </a:r>
            <a:r>
              <a:rPr dirty="0" err="1"/>
              <a:t>первого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;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скрининг</a:t>
            </a:r>
            <a:r>
              <a:rPr dirty="0"/>
              <a:t> </a:t>
            </a:r>
            <a:r>
              <a:rPr dirty="0" err="1"/>
              <a:t>второго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;</a:t>
            </a:r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 </a:t>
            </a:r>
            <a:r>
              <a:rPr dirty="0" err="1"/>
              <a:t>акушерск</a:t>
            </a:r>
            <a:r>
              <a:rPr lang="ru-RU" dirty="0"/>
              <a:t>их</a:t>
            </a:r>
            <a:r>
              <a:rPr dirty="0"/>
              <a:t> </a:t>
            </a:r>
            <a:r>
              <a:rPr dirty="0" err="1"/>
              <a:t>узи</a:t>
            </a:r>
            <a:r>
              <a:rPr dirty="0"/>
              <a:t> </a:t>
            </a:r>
            <a:r>
              <a:rPr dirty="0" err="1"/>
              <a:t>третьего</a:t>
            </a:r>
            <a:r>
              <a:rPr dirty="0"/>
              <a:t> </a:t>
            </a:r>
            <a:r>
              <a:rPr dirty="0" err="1"/>
              <a:t>триместра</a:t>
            </a:r>
            <a:r>
              <a:rPr dirty="0"/>
              <a:t> </a:t>
            </a:r>
            <a:r>
              <a:rPr dirty="0" err="1"/>
              <a:t>беременности</a:t>
            </a:r>
            <a:endParaRPr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2 </a:t>
            </a:r>
            <a:r>
              <a:rPr dirty="0" err="1"/>
              <a:t>дополнительных</a:t>
            </a:r>
            <a:r>
              <a:rPr dirty="0"/>
              <a:t> УЗИ </a:t>
            </a:r>
            <a:r>
              <a:rPr dirty="0" err="1"/>
              <a:t>требуемого</a:t>
            </a:r>
            <a:r>
              <a:rPr dirty="0"/>
              <a:t> </a:t>
            </a:r>
            <a:r>
              <a:rPr dirty="0" err="1"/>
              <a:t>срока</a:t>
            </a:r>
            <a:r>
              <a:rPr dirty="0"/>
              <a:t> </a:t>
            </a:r>
            <a:r>
              <a:rPr dirty="0" err="1"/>
              <a:t>беременности</a:t>
            </a:r>
            <a:endParaRPr lang="ru-RU"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dirty="0"/>
          </a:p>
          <a:p>
            <a:pPr defTabSz="812800">
              <a:buSzPct val="100000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dirty="0"/>
          </a:p>
          <a:p>
            <a:pPr defTabSz="812800">
              <a:buSzPct val="100000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Обязательный пункт выбора. </a:t>
            </a:r>
            <a:endParaRPr dirty="0"/>
          </a:p>
          <a:p>
            <a:pPr marL="695325" indent="-555625" defTabSz="812800">
              <a:buSzPct val="100000"/>
              <a:buFont typeface="Arial"/>
              <a:buChar char="•"/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dirty="0"/>
          </a:p>
        </p:txBody>
      </p:sp>
      <p:sp>
        <p:nvSpPr>
          <p:cNvPr id="125" name="Врач УЗИ, специалист…"/>
          <p:cNvSpPr txBox="1"/>
          <p:nvPr/>
        </p:nvSpPr>
        <p:spPr bwMode="auto">
          <a:xfrm>
            <a:off x="842560" y="9207771"/>
            <a:ext cx="5727696" cy="2021704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Врач</a:t>
            </a:r>
            <a:r>
              <a:rPr dirty="0"/>
              <a:t> УЗИ, </a:t>
            </a:r>
            <a:r>
              <a:rPr dirty="0" err="1"/>
              <a:t>специалист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базовый</a:t>
            </a:r>
            <a:r>
              <a:rPr dirty="0"/>
              <a:t>:</a:t>
            </a:r>
            <a:r>
              <a:rPr lang="ru-RU" dirty="0"/>
              <a:t> </a:t>
            </a:r>
            <a:r>
              <a:rPr lang="ru-RU" b="1" dirty="0"/>
              <a:t>27 400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    </a:t>
            </a:r>
            <a:r>
              <a:rPr dirty="0" err="1"/>
              <a:t>стандарт</a:t>
            </a:r>
            <a:r>
              <a:rPr dirty="0"/>
              <a:t>:</a:t>
            </a:r>
            <a:r>
              <a:rPr lang="ru-RU" dirty="0"/>
              <a:t> </a:t>
            </a:r>
            <a:r>
              <a:rPr lang="ru-RU" b="1" dirty="0"/>
              <a:t>41 800</a:t>
            </a:r>
            <a:r>
              <a:rPr b="1" dirty="0"/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Врач</a:t>
            </a:r>
            <a:r>
              <a:rPr dirty="0"/>
              <a:t> УЗИ,  </a:t>
            </a:r>
            <a:r>
              <a:rPr dirty="0" err="1"/>
              <a:t>ведущий</a:t>
            </a:r>
            <a:r>
              <a:rPr dirty="0"/>
              <a:t> </a:t>
            </a:r>
            <a:r>
              <a:rPr dirty="0" err="1"/>
              <a:t>специалист</a:t>
            </a:r>
            <a:r>
              <a:rPr dirty="0"/>
              <a:t>/ </a:t>
            </a:r>
            <a:r>
              <a:rPr dirty="0" err="1"/>
              <a:t>доцент</a:t>
            </a:r>
            <a:r>
              <a:rPr dirty="0"/>
              <a:t>/ </a:t>
            </a:r>
            <a:r>
              <a:rPr dirty="0" err="1"/>
              <a:t>к.м.н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Б</a:t>
            </a:r>
            <a:r>
              <a:rPr dirty="0" err="1"/>
              <a:t>азовый</a:t>
            </a:r>
            <a:r>
              <a:rPr lang="ru-RU" dirty="0"/>
              <a:t>: </a:t>
            </a:r>
            <a:r>
              <a:rPr lang="ru-RU" b="1" dirty="0"/>
              <a:t>33 000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dirty="0"/>
              <a:t>.   </a:t>
            </a:r>
            <a:r>
              <a:rPr dirty="0" err="1"/>
              <a:t>стандарт</a:t>
            </a:r>
            <a:r>
              <a:rPr dirty="0"/>
              <a:t>: </a:t>
            </a:r>
            <a:r>
              <a:rPr lang="ru-RU" b="1" dirty="0"/>
              <a:t>50 200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Врач</a:t>
            </a:r>
            <a:r>
              <a:rPr dirty="0"/>
              <a:t> УЗИ, </a:t>
            </a:r>
            <a:r>
              <a:rPr dirty="0" err="1"/>
              <a:t>главный</a:t>
            </a:r>
            <a:r>
              <a:rPr dirty="0"/>
              <a:t> </a:t>
            </a:r>
            <a:r>
              <a:rPr dirty="0" err="1"/>
              <a:t>специалист</a:t>
            </a:r>
            <a:r>
              <a:rPr dirty="0"/>
              <a:t> / </a:t>
            </a:r>
            <a:r>
              <a:rPr dirty="0" err="1"/>
              <a:t>профессор</a:t>
            </a:r>
            <a:r>
              <a:rPr dirty="0"/>
              <a:t> / </a:t>
            </a:r>
            <a:r>
              <a:rPr dirty="0" err="1"/>
              <a:t>д.м.н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базовый</a:t>
            </a:r>
            <a:r>
              <a:rPr dirty="0"/>
              <a:t>: </a:t>
            </a:r>
            <a:r>
              <a:rPr lang="ru-RU" b="1" dirty="0"/>
              <a:t>40 700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  </a:t>
            </a:r>
            <a:r>
              <a:rPr dirty="0"/>
              <a:t> </a:t>
            </a:r>
            <a:r>
              <a:rPr dirty="0" err="1"/>
              <a:t>стандарт</a:t>
            </a:r>
            <a:r>
              <a:rPr dirty="0"/>
              <a:t>: </a:t>
            </a:r>
            <a:r>
              <a:rPr lang="ru-RU" b="1" dirty="0"/>
              <a:t>62 100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</a:t>
            </a:r>
            <a:endParaRPr dirty="0"/>
          </a:p>
        </p:txBody>
      </p:sp>
      <p:pic>
        <p:nvPicPr>
          <p:cNvPr id="126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7109" y="2798660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000_4.png" descr="0000_4.png"/>
          <p:cNvPicPr>
            <a:picLocks noChangeAspect="1"/>
          </p:cNvPicPr>
          <p:nvPr/>
        </p:nvPicPr>
        <p:blipFill>
          <a:blip r:embed="rId4"/>
          <a:srcRect l="73284" r="24698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Минимальный:  2 консультации терапевта, ЭКГ  с расшифровкой…"/>
          <p:cNvSpPr txBox="1"/>
          <p:nvPr/>
        </p:nvSpPr>
        <p:spPr bwMode="auto">
          <a:xfrm>
            <a:off x="810429" y="6861824"/>
            <a:ext cx="5237142" cy="3252811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 </a:t>
            </a:r>
          </a:p>
          <a:p>
            <a:pPr defTabSz="812800">
              <a:defRPr sz="1600">
                <a:latin typeface="TTDrugs-Regular"/>
                <a:ea typeface="TTDrugs-Regular"/>
                <a:cs typeface="TTDrugs-Regular"/>
              </a:defRPr>
            </a:pPr>
            <a:r>
              <a:rPr dirty="0" err="1">
                <a:solidFill>
                  <a:srgbClr val="D4026E"/>
                </a:solidFill>
              </a:rPr>
              <a:t>Базовый</a:t>
            </a:r>
            <a:r>
              <a:rPr dirty="0">
                <a:solidFill>
                  <a:srgbClr val="D4026E"/>
                </a:solidFill>
              </a:rPr>
              <a:t>: </a:t>
            </a:r>
            <a:r>
              <a:rPr dirty="0"/>
              <a:t/>
            </a:r>
            <a:br>
              <a:rPr dirty="0"/>
            </a:br>
            <a:r>
              <a:rPr dirty="0"/>
              <a:t>2 </a:t>
            </a:r>
            <a:r>
              <a:rPr dirty="0" err="1"/>
              <a:t>консультации</a:t>
            </a:r>
            <a:r>
              <a:rPr dirty="0"/>
              <a:t> </a:t>
            </a:r>
            <a:r>
              <a:rPr dirty="0" err="1"/>
              <a:t>терапевта</a:t>
            </a:r>
            <a:r>
              <a:rPr dirty="0"/>
              <a:t>,</a:t>
            </a:r>
            <a:r>
              <a:rPr lang="ru-RU" dirty="0"/>
              <a:t> 2</a:t>
            </a:r>
            <a:r>
              <a:rPr dirty="0"/>
              <a:t> ЭКГ с </a:t>
            </a:r>
            <a:r>
              <a:rPr dirty="0" err="1"/>
              <a:t>расшифровкой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</a:t>
            </a:r>
            <a:r>
              <a:rPr dirty="0" err="1"/>
              <a:t>консультация</a:t>
            </a:r>
            <a:r>
              <a:rPr dirty="0"/>
              <a:t> </a:t>
            </a:r>
            <a:r>
              <a:rPr dirty="0" err="1"/>
              <a:t>офтальмолога</a:t>
            </a:r>
            <a:r>
              <a:rPr dirty="0"/>
              <a:t>, </a:t>
            </a:r>
            <a:br>
              <a:rPr dirty="0"/>
            </a:br>
            <a:r>
              <a:rPr dirty="0"/>
              <a:t>2 </a:t>
            </a:r>
            <a:r>
              <a:rPr dirty="0" err="1"/>
              <a:t>консультации</a:t>
            </a:r>
            <a:r>
              <a:rPr dirty="0"/>
              <a:t> </a:t>
            </a:r>
            <a:r>
              <a:rPr dirty="0" err="1"/>
              <a:t>стоматолога</a:t>
            </a:r>
            <a:r>
              <a:rPr lang="ru-RU" dirty="0"/>
              <a:t>, 2 консультации психолога</a:t>
            </a:r>
            <a:endParaRPr dirty="0"/>
          </a:p>
          <a:p>
            <a:pPr defTabSz="812800">
              <a:defRPr sz="1600" b="1">
                <a:latin typeface="TTDrugs-Bold"/>
                <a:ea typeface="TTDrugs-Bold"/>
                <a:cs typeface="TTDrugs-Bold"/>
              </a:defRPr>
            </a:pPr>
            <a:r>
              <a:rPr lang="ru-RU" dirty="0"/>
              <a:t>49 500 </a:t>
            </a:r>
            <a:r>
              <a:rPr dirty="0" err="1"/>
              <a:t>руб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defTabSz="812800">
              <a:defRPr sz="1600">
                <a:latin typeface="TTDrugs-Regular"/>
                <a:ea typeface="TTDrugs-Regular"/>
                <a:cs typeface="TTDrugs-Regular"/>
              </a:defRPr>
            </a:pPr>
            <a:r>
              <a:rPr dirty="0" err="1">
                <a:solidFill>
                  <a:srgbClr val="D4026E"/>
                </a:solidFill>
              </a:rPr>
              <a:t>Стандартный</a:t>
            </a:r>
            <a:r>
              <a:rPr dirty="0">
                <a:solidFill>
                  <a:srgbClr val="D4026E"/>
                </a:solidFill>
              </a:rPr>
              <a:t>: </a:t>
            </a:r>
            <a:r>
              <a:rPr dirty="0"/>
              <a:t/>
            </a:r>
            <a:br>
              <a:rPr dirty="0"/>
            </a:br>
            <a:r>
              <a:rPr dirty="0"/>
              <a:t>2 </a:t>
            </a:r>
            <a:r>
              <a:rPr dirty="0" err="1"/>
              <a:t>консультации</a:t>
            </a:r>
            <a:r>
              <a:rPr dirty="0"/>
              <a:t> </a:t>
            </a:r>
            <a:r>
              <a:rPr dirty="0" err="1"/>
              <a:t>терапевта</a:t>
            </a:r>
            <a:r>
              <a:rPr dirty="0"/>
              <a:t>, </a:t>
            </a:r>
            <a:r>
              <a:rPr lang="ru-RU" dirty="0"/>
              <a:t>2 </a:t>
            </a:r>
            <a:r>
              <a:rPr dirty="0"/>
              <a:t>ЭКГ с </a:t>
            </a:r>
            <a:r>
              <a:rPr dirty="0" err="1"/>
              <a:t>расшифровкой</a:t>
            </a:r>
            <a:r>
              <a:rPr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</a:t>
            </a:r>
            <a:r>
              <a:rPr dirty="0" err="1"/>
              <a:t>консультация</a:t>
            </a:r>
            <a:r>
              <a:rPr dirty="0"/>
              <a:t> </a:t>
            </a:r>
            <a:r>
              <a:rPr dirty="0" err="1"/>
              <a:t>офтальмолога</a:t>
            </a:r>
            <a:r>
              <a:rPr dirty="0"/>
              <a:t>, 2 </a:t>
            </a:r>
            <a:r>
              <a:rPr dirty="0" err="1"/>
              <a:t>консультации</a:t>
            </a:r>
            <a:r>
              <a:rPr dirty="0"/>
              <a:t> </a:t>
            </a:r>
            <a:r>
              <a:rPr dirty="0" err="1"/>
              <a:t>стоматолога</a:t>
            </a:r>
            <a:r>
              <a:rPr dirty="0"/>
              <a:t>,</a:t>
            </a:r>
            <a:r>
              <a:rPr lang="ru-RU" dirty="0"/>
              <a:t> 2 консультации психолога, </a:t>
            </a:r>
            <a:r>
              <a:rPr dirty="0"/>
              <a:t>3 </a:t>
            </a:r>
            <a:r>
              <a:rPr dirty="0" err="1"/>
              <a:t>дополнительные</a:t>
            </a:r>
            <a:r>
              <a:rPr dirty="0"/>
              <a:t> </a:t>
            </a:r>
            <a:r>
              <a:rPr dirty="0" err="1"/>
              <a:t>консультации</a:t>
            </a:r>
            <a:endParaRPr dirty="0"/>
          </a:p>
          <a:p>
            <a:pPr defTabSz="812800">
              <a:defRPr sz="1600" b="1">
                <a:latin typeface="TTDrugs-Bold"/>
                <a:ea typeface="TTDrugs-Bold"/>
                <a:cs typeface="TTDrugs-Bold"/>
              </a:defRPr>
            </a:pPr>
            <a:r>
              <a:rPr lang="ru-RU" dirty="0"/>
              <a:t>63 300 </a:t>
            </a:r>
            <a:r>
              <a:rPr dirty="0" err="1"/>
              <a:t>руб</a:t>
            </a:r>
            <a:r>
              <a:rPr dirty="0"/>
              <a:t>.</a:t>
            </a:r>
          </a:p>
        </p:txBody>
      </p:sp>
      <p:sp>
        <p:nvSpPr>
          <p:cNvPr id="131" name="Консультации специалистов"/>
          <p:cNvSpPr txBox="1"/>
          <p:nvPr/>
        </p:nvSpPr>
        <p:spPr bwMode="auto">
          <a:xfrm>
            <a:off x="842560" y="2545382"/>
            <a:ext cx="5406811" cy="3176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Консультации специалистов</a:t>
            </a:r>
          </a:p>
        </p:txBody>
      </p:sp>
      <p:sp>
        <p:nvSpPr>
          <p:cNvPr id="132" name="Есть список врачей, которых обязательно должна посетить будущая мама: терапевт, офтальмолог, стоматолог.…"/>
          <p:cNvSpPr txBox="1"/>
          <p:nvPr/>
        </p:nvSpPr>
        <p:spPr bwMode="auto">
          <a:xfrm>
            <a:off x="842560" y="3334067"/>
            <a:ext cx="5377472" cy="374525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список</a:t>
            </a:r>
            <a:r>
              <a:rPr dirty="0"/>
              <a:t> </a:t>
            </a:r>
            <a:r>
              <a:rPr dirty="0" err="1"/>
              <a:t>врачей</a:t>
            </a:r>
            <a:r>
              <a:rPr dirty="0"/>
              <a:t>, </a:t>
            </a:r>
            <a:r>
              <a:rPr dirty="0" err="1"/>
              <a:t>которых</a:t>
            </a:r>
            <a:r>
              <a:rPr dirty="0"/>
              <a:t> </a:t>
            </a:r>
            <a:r>
              <a:rPr dirty="0" err="1"/>
              <a:t>обязательно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посетить</a:t>
            </a:r>
            <a:r>
              <a:rPr dirty="0"/>
              <a:t> </a:t>
            </a:r>
            <a:r>
              <a:rPr dirty="0" err="1"/>
              <a:t>будущая</a:t>
            </a:r>
            <a:r>
              <a:rPr dirty="0"/>
              <a:t> </a:t>
            </a:r>
            <a:r>
              <a:rPr dirty="0" err="1"/>
              <a:t>мама</a:t>
            </a:r>
            <a:r>
              <a:rPr dirty="0"/>
              <a:t>: </a:t>
            </a:r>
            <a:r>
              <a:rPr dirty="0" err="1"/>
              <a:t>терапевт</a:t>
            </a:r>
            <a:r>
              <a:rPr dirty="0"/>
              <a:t>, </a:t>
            </a:r>
            <a:r>
              <a:rPr dirty="0" err="1"/>
              <a:t>офтальмолог</a:t>
            </a:r>
            <a:r>
              <a:rPr dirty="0"/>
              <a:t>, </a:t>
            </a:r>
            <a:r>
              <a:rPr dirty="0" err="1"/>
              <a:t>стоматолог</a:t>
            </a:r>
            <a:r>
              <a:rPr lang="ru-RU" dirty="0"/>
              <a:t>, перинатальный психолог. 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 </a:t>
            </a:r>
            <a:r>
              <a:rPr dirty="0" err="1"/>
              <a:t>беременности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возникает</a:t>
            </a:r>
            <a:r>
              <a:rPr dirty="0"/>
              <a:t> </a:t>
            </a:r>
            <a:r>
              <a:rPr dirty="0" err="1"/>
              <a:t>необходимость</a:t>
            </a:r>
            <a:r>
              <a:rPr dirty="0"/>
              <a:t> </a:t>
            </a:r>
            <a:r>
              <a:rPr dirty="0" err="1"/>
              <a:t>консультаций</a:t>
            </a:r>
            <a:r>
              <a:rPr dirty="0"/>
              <a:t> и </a:t>
            </a:r>
            <a:r>
              <a:rPr dirty="0" err="1"/>
              <a:t>других</a:t>
            </a:r>
            <a:r>
              <a:rPr dirty="0"/>
              <a:t> </a:t>
            </a:r>
            <a:r>
              <a:rPr dirty="0" err="1"/>
              <a:t>специалистов</a:t>
            </a:r>
            <a:r>
              <a:rPr dirty="0"/>
              <a:t>: </a:t>
            </a:r>
            <a:r>
              <a:rPr dirty="0" err="1"/>
              <a:t>эндокринолога</a:t>
            </a:r>
            <a:r>
              <a:rPr dirty="0"/>
              <a:t>, </a:t>
            </a:r>
            <a:r>
              <a:rPr dirty="0" err="1"/>
              <a:t>гематолога</a:t>
            </a:r>
            <a:r>
              <a:rPr dirty="0"/>
              <a:t>, </a:t>
            </a:r>
            <a:r>
              <a:rPr dirty="0" err="1"/>
              <a:t>дерматолога</a:t>
            </a:r>
            <a:r>
              <a:rPr dirty="0"/>
              <a:t>, </a:t>
            </a:r>
            <a:r>
              <a:rPr dirty="0" err="1"/>
              <a:t>гастроэнтеролога</a:t>
            </a:r>
            <a:r>
              <a:rPr dirty="0"/>
              <a:t> и </a:t>
            </a:r>
            <a:r>
              <a:rPr dirty="0" err="1"/>
              <a:t>других</a:t>
            </a:r>
            <a:r>
              <a:rPr dirty="0"/>
              <a:t>.  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b="1" dirty="0" err="1">
                <a:latin typeface="TTDrugs-Bold"/>
                <a:ea typeface="TTDrugs-Bold"/>
                <a:cs typeface="TTDrugs-Bold"/>
              </a:rPr>
              <a:t>Для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них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мы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предусмотрели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дополнительные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консультации</a:t>
            </a:r>
            <a:r>
              <a:rPr b="1" dirty="0">
                <a:latin typeface="TTDrugs-Bold"/>
                <a:ea typeface="TTDrugs-Bold"/>
                <a:cs typeface="TTDrugs-Bold"/>
              </a:rPr>
              <a:t>,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используемые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по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вашему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выбору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br>
              <a:rPr b="1" dirty="0">
                <a:latin typeface="TTDrugs-Bold"/>
                <a:ea typeface="TTDrugs-Bold"/>
                <a:cs typeface="TTDrugs-Bold"/>
              </a:rPr>
            </a:br>
            <a:r>
              <a:rPr b="1" dirty="0">
                <a:latin typeface="TTDrugs-Bold"/>
                <a:ea typeface="TTDrugs-Bold"/>
                <a:cs typeface="TTDrugs-Bold"/>
              </a:rPr>
              <a:t>и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по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мере</a:t>
            </a:r>
            <a:r>
              <a:rPr b="1" dirty="0">
                <a:latin typeface="TTDrugs-Bold"/>
                <a:ea typeface="TTDrugs-Bold"/>
                <a:cs typeface="TTDrugs-Bold"/>
              </a:rPr>
              <a:t>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необходимости</a:t>
            </a:r>
            <a:r>
              <a:rPr b="1" dirty="0">
                <a:latin typeface="TTDrugs-Bold"/>
                <a:ea typeface="TTDrugs-Bold"/>
                <a:cs typeface="TTDrugs-Bold"/>
              </a:rPr>
              <a:t>.</a:t>
            </a:r>
            <a:endParaRPr lang="ru-RU" b="1" dirty="0">
              <a:latin typeface="TTDrugs-Bold"/>
              <a:ea typeface="TTDrugs-Bold"/>
              <a:cs typeface="TTDrugs-Bold"/>
            </a:endParaRP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b="1" dirty="0">
              <a:latin typeface="TTDrugs-Bold"/>
              <a:ea typeface="TTDrugs-Bold"/>
              <a:cs typeface="TTDrugs-Bold"/>
            </a:endParaRP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Обязательный пункт выбора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b="1" dirty="0">
              <a:latin typeface="TTDrugs-Bold"/>
              <a:ea typeface="TTDrugs-Bold"/>
              <a:cs typeface="TTDrugs-Bold"/>
            </a:endParaRP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dirty="0"/>
          </a:p>
        </p:txBody>
      </p:sp>
      <p:pic>
        <p:nvPicPr>
          <p:cNvPr id="133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7109" y="2468460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0000_4.png" descr="0000_4.png"/>
          <p:cNvPicPr>
            <a:picLocks noChangeAspect="1"/>
          </p:cNvPicPr>
          <p:nvPr/>
        </p:nvPicPr>
        <p:blipFill>
          <a:blip r:embed="rId4"/>
          <a:srcRect l="48991" r="48991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Акушерский…"/>
          <p:cNvSpPr txBox="1"/>
          <p:nvPr/>
        </p:nvSpPr>
        <p:spPr bwMode="auto">
          <a:xfrm>
            <a:off x="843839" y="4702746"/>
            <a:ext cx="5404253" cy="5468802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Обязательный пункт выбора</a:t>
            </a:r>
            <a:br>
              <a:rPr lang="ru-RU" dirty="0"/>
            </a:br>
            <a:endParaRPr lang="ru-RU"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Стандартный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/>
              <a:t>2 микроскопии мазка, 1 жидкостная цитология, посев на бета-гемолитический стрептококк группы </a:t>
            </a:r>
            <a:r>
              <a:rPr lang="en-US" dirty="0"/>
              <a:t>B</a:t>
            </a:r>
            <a:r>
              <a:rPr lang="ru-RU" dirty="0"/>
              <a:t>, определение чувствительности к антимикробным препаратам, 1 выявление возбудителей ИППП, 1 биохимический скрининг I триместра,</a:t>
            </a:r>
            <a:r>
              <a:rPr dirty="0"/>
              <a:t> 3 </a:t>
            </a:r>
            <a:r>
              <a:rPr dirty="0" err="1"/>
              <a:t>клинических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 </a:t>
            </a:r>
            <a:r>
              <a:rPr dirty="0" err="1"/>
              <a:t>крови</a:t>
            </a:r>
            <a:r>
              <a:rPr dirty="0"/>
              <a:t>, 3 </a:t>
            </a:r>
            <a:r>
              <a:rPr dirty="0" err="1"/>
              <a:t>ферритина</a:t>
            </a:r>
            <a:r>
              <a:rPr dirty="0"/>
              <a:t>, 2 </a:t>
            </a:r>
            <a:r>
              <a:rPr dirty="0" err="1"/>
              <a:t>стандартных</a:t>
            </a:r>
            <a:r>
              <a:rPr dirty="0"/>
              <a:t> </a:t>
            </a:r>
            <a:r>
              <a:rPr dirty="0" err="1"/>
              <a:t>биохимических</a:t>
            </a:r>
            <a:r>
              <a:rPr dirty="0"/>
              <a:t> </a:t>
            </a:r>
            <a:r>
              <a:rPr dirty="0" err="1"/>
              <a:t>анализа</a:t>
            </a:r>
            <a:r>
              <a:rPr dirty="0"/>
              <a:t> </a:t>
            </a:r>
            <a:r>
              <a:rPr dirty="0" err="1"/>
              <a:t>крови</a:t>
            </a:r>
            <a:r>
              <a:rPr dirty="0"/>
              <a:t>, 2 </a:t>
            </a:r>
            <a:r>
              <a:rPr dirty="0" err="1"/>
              <a:t>госпитальных</a:t>
            </a:r>
            <a:r>
              <a:rPr dirty="0"/>
              <a:t> </a:t>
            </a:r>
            <a:r>
              <a:rPr dirty="0" err="1"/>
              <a:t>комплекса</a:t>
            </a:r>
            <a:r>
              <a:rPr dirty="0"/>
              <a:t>, </a:t>
            </a:r>
            <a:r>
              <a:rPr dirty="0" err="1"/>
              <a:t>антитела</a:t>
            </a:r>
            <a:r>
              <a:rPr dirty="0"/>
              <a:t> к </a:t>
            </a:r>
            <a:r>
              <a:rPr dirty="0" err="1"/>
              <a:t>краснухе</a:t>
            </a:r>
            <a:r>
              <a:rPr dirty="0"/>
              <a:t>,</a:t>
            </a:r>
            <a:r>
              <a:rPr lang="ru-RU" dirty="0"/>
              <a:t> антитела к тиреоидной </a:t>
            </a:r>
            <a:r>
              <a:rPr lang="ru-RU" dirty="0" err="1"/>
              <a:t>пероксидазе</a:t>
            </a:r>
            <a:r>
              <a:rPr lang="ru-RU" dirty="0"/>
              <a:t>(АТ-ТПО, </a:t>
            </a:r>
            <a:r>
              <a:rPr lang="ru-RU" dirty="0" err="1"/>
              <a:t>микросомальные</a:t>
            </a:r>
            <a:r>
              <a:rPr lang="ru-RU" dirty="0"/>
              <a:t> антитела),</a:t>
            </a:r>
            <a:r>
              <a:rPr dirty="0"/>
              <a:t> </a:t>
            </a: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крови</a:t>
            </a:r>
            <a:r>
              <a:rPr dirty="0"/>
              <a:t>, </a:t>
            </a:r>
            <a:r>
              <a:rPr dirty="0" err="1"/>
              <a:t>резус-фактор</a:t>
            </a:r>
            <a:r>
              <a:rPr dirty="0"/>
              <a:t>,</a:t>
            </a:r>
            <a:r>
              <a:rPr lang="ru-RU" dirty="0"/>
              <a:t> </a:t>
            </a:r>
            <a:r>
              <a:rPr dirty="0"/>
              <a:t>ТТГ, </a:t>
            </a:r>
            <a:r>
              <a:rPr dirty="0" err="1"/>
              <a:t>глюкозотолерантный</a:t>
            </a:r>
            <a:r>
              <a:rPr dirty="0"/>
              <a:t> </a:t>
            </a:r>
            <a:r>
              <a:rPr dirty="0" err="1"/>
              <a:t>тест</a:t>
            </a:r>
            <a:r>
              <a:rPr dirty="0"/>
              <a:t>, 3 </a:t>
            </a:r>
            <a:r>
              <a:rPr dirty="0" err="1"/>
              <a:t>общих</a:t>
            </a:r>
            <a:r>
              <a:rPr dirty="0"/>
              <a:t> </a:t>
            </a:r>
            <a:r>
              <a:rPr dirty="0" err="1"/>
              <a:t>анализ</a:t>
            </a:r>
            <a:r>
              <a:rPr dirty="0"/>
              <a:t> </a:t>
            </a:r>
            <a:r>
              <a:rPr dirty="0" err="1"/>
              <a:t>мочи</a:t>
            </a:r>
            <a:r>
              <a:rPr dirty="0"/>
              <a:t>, 1 </a:t>
            </a:r>
            <a:r>
              <a:rPr dirty="0" err="1"/>
              <a:t>посев</a:t>
            </a:r>
            <a:r>
              <a:rPr dirty="0"/>
              <a:t> </a:t>
            </a:r>
            <a:r>
              <a:rPr dirty="0" err="1"/>
              <a:t>мочи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флору</a:t>
            </a:r>
            <a:r>
              <a:rPr dirty="0"/>
              <a:t>, </a:t>
            </a:r>
            <a:r>
              <a:rPr dirty="0" err="1"/>
              <a:t>экспресс-тесты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наличие</a:t>
            </a:r>
            <a:r>
              <a:rPr dirty="0"/>
              <a:t> </a:t>
            </a:r>
            <a:r>
              <a:rPr dirty="0" err="1"/>
              <a:t>белка</a:t>
            </a:r>
            <a:r>
              <a:rPr dirty="0"/>
              <a:t> в </a:t>
            </a:r>
            <a:r>
              <a:rPr dirty="0" err="1"/>
              <a:t>моче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мере</a:t>
            </a:r>
            <a:r>
              <a:rPr dirty="0"/>
              <a:t> </a:t>
            </a:r>
            <a:r>
              <a:rPr dirty="0" err="1"/>
              <a:t>необходимости</a:t>
            </a:r>
            <a:endParaRPr dirty="0"/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49 600 </a:t>
            </a:r>
            <a:r>
              <a:rPr dirty="0" err="1"/>
              <a:t>руб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Расширенный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стандартный</a:t>
            </a:r>
            <a:r>
              <a:rPr dirty="0"/>
              <a:t> </a:t>
            </a:r>
            <a:r>
              <a:rPr dirty="0" err="1"/>
              <a:t>пакет</a:t>
            </a:r>
            <a:r>
              <a:rPr dirty="0"/>
              <a:t> </a:t>
            </a:r>
            <a:r>
              <a:rPr dirty="0" err="1"/>
              <a:t>плюс</a:t>
            </a:r>
            <a:r>
              <a:rPr dirty="0"/>
              <a:t> - </a:t>
            </a:r>
            <a:r>
              <a:rPr dirty="0" err="1"/>
              <a:t>витамин</a:t>
            </a:r>
            <a:r>
              <a:rPr dirty="0"/>
              <a:t> Д, Ф</a:t>
            </a:r>
            <a:r>
              <a:rPr lang="ru-RU" dirty="0" err="1"/>
              <a:t>лороценоз</a:t>
            </a:r>
            <a:r>
              <a:rPr dirty="0"/>
              <a:t> (</a:t>
            </a:r>
            <a:r>
              <a:rPr dirty="0" err="1"/>
              <a:t>расширенный</a:t>
            </a:r>
            <a:r>
              <a:rPr dirty="0"/>
              <a:t> </a:t>
            </a:r>
            <a:r>
              <a:rPr dirty="0" err="1"/>
              <a:t>комплекс</a:t>
            </a:r>
            <a:r>
              <a:rPr dirty="0"/>
              <a:t> </a:t>
            </a:r>
            <a:r>
              <a:rPr dirty="0" err="1"/>
              <a:t>вместо</a:t>
            </a:r>
            <a:r>
              <a:rPr dirty="0"/>
              <a:t> </a:t>
            </a:r>
            <a:r>
              <a:rPr dirty="0" err="1"/>
              <a:t>выявления</a:t>
            </a:r>
            <a:r>
              <a:rPr dirty="0"/>
              <a:t> 4 ИППП), </a:t>
            </a:r>
            <a:r>
              <a:rPr dirty="0" err="1"/>
              <a:t>дополнительный</a:t>
            </a:r>
            <a:r>
              <a:rPr dirty="0"/>
              <a:t> </a:t>
            </a:r>
            <a:r>
              <a:rPr dirty="0" err="1"/>
              <a:t>клинический</a:t>
            </a:r>
            <a:r>
              <a:rPr dirty="0"/>
              <a:t> </a:t>
            </a:r>
            <a:r>
              <a:rPr dirty="0" err="1"/>
              <a:t>анализ</a:t>
            </a:r>
            <a:r>
              <a:rPr dirty="0"/>
              <a:t> </a:t>
            </a:r>
            <a:r>
              <a:rPr dirty="0" err="1"/>
              <a:t>крови</a:t>
            </a:r>
            <a:r>
              <a:rPr dirty="0"/>
              <a:t>, </a:t>
            </a:r>
            <a:r>
              <a:rPr dirty="0" err="1"/>
              <a:t>дополнительный</a:t>
            </a:r>
            <a:r>
              <a:rPr dirty="0"/>
              <a:t> </a:t>
            </a:r>
            <a:r>
              <a:rPr dirty="0" err="1"/>
              <a:t>ферритин</a:t>
            </a:r>
            <a:endParaRPr dirty="0"/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/>
              <a:t>58 000 </a:t>
            </a:r>
            <a:r>
              <a:rPr dirty="0" err="1"/>
              <a:t>руб</a:t>
            </a:r>
            <a:r>
              <a:rPr dirty="0"/>
              <a:t>.</a:t>
            </a:r>
          </a:p>
        </p:txBody>
      </p:sp>
      <p:sp>
        <p:nvSpPr>
          <p:cNvPr id="138" name="Анализы"/>
          <p:cNvSpPr txBox="1"/>
          <p:nvPr/>
        </p:nvSpPr>
        <p:spPr bwMode="auto">
          <a:xfrm>
            <a:off x="842560" y="4145581"/>
            <a:ext cx="5406811" cy="3176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Анализы</a:t>
            </a:r>
          </a:p>
        </p:txBody>
      </p:sp>
      <p:pic>
        <p:nvPicPr>
          <p:cNvPr id="139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7109" y="4068660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3321Vector.png" descr="3321Vector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18323">
            <a:off x="2297793" y="-841571"/>
            <a:ext cx="4534893" cy="336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0000_4.png" descr="0000_4.png"/>
          <p:cNvPicPr>
            <a:picLocks noChangeAspect="1"/>
          </p:cNvPicPr>
          <p:nvPr/>
        </p:nvPicPr>
        <p:blipFill>
          <a:blip r:embed="rId5"/>
          <a:srcRect l="40826" r="57157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НИПТ MGiEASY LITE  (Синдром Дауна Трисомия по 21 хромосоме)…"/>
          <p:cNvSpPr txBox="1"/>
          <p:nvPr/>
        </p:nvSpPr>
        <p:spPr bwMode="auto">
          <a:xfrm>
            <a:off x="842560" y="4242071"/>
            <a:ext cx="5157501" cy="6207466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>
                <a:solidFill>
                  <a:srgbClr val="D4026E"/>
                </a:solidFill>
              </a:rPr>
              <a:t>НИПТ </a:t>
            </a:r>
            <a:r>
              <a:rPr dirty="0" err="1">
                <a:solidFill>
                  <a:srgbClr val="D4026E"/>
                </a:solidFill>
              </a:rPr>
              <a:t>MGiEASY</a:t>
            </a:r>
            <a:r>
              <a:rPr dirty="0">
                <a:solidFill>
                  <a:srgbClr val="D4026E"/>
                </a:solidFill>
              </a:rPr>
              <a:t> LITE </a:t>
            </a:r>
            <a:r>
              <a:rPr dirty="0"/>
              <a:t/>
            </a:r>
            <a:br>
              <a:rPr dirty="0"/>
            </a:br>
            <a:r>
              <a:rPr dirty="0"/>
              <a:t>(</a:t>
            </a:r>
            <a:r>
              <a:rPr dirty="0" err="1"/>
              <a:t>Синдром</a:t>
            </a:r>
            <a:r>
              <a:rPr dirty="0"/>
              <a:t> </a:t>
            </a:r>
            <a:r>
              <a:rPr dirty="0" err="1"/>
              <a:t>Дауна</a:t>
            </a:r>
            <a:r>
              <a:rPr dirty="0"/>
              <a:t> </a:t>
            </a:r>
            <a:r>
              <a:rPr dirty="0" err="1"/>
              <a:t>Трисомия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21 </a:t>
            </a:r>
            <a:r>
              <a:rPr dirty="0" err="1"/>
              <a:t>хромосоме</a:t>
            </a:r>
            <a:r>
              <a:rPr dirty="0"/>
              <a:t>)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b="1" dirty="0">
                <a:latin typeface="TTDrugs-Bold"/>
                <a:ea typeface="TTDrugs-Bold"/>
                <a:cs typeface="TTDrugs-Bold"/>
              </a:rPr>
              <a:t>24 500 </a:t>
            </a:r>
            <a:r>
              <a:rPr b="1" dirty="0" err="1">
                <a:latin typeface="TTDrugs-Bold"/>
                <a:ea typeface="TTDrugs-Bold"/>
                <a:cs typeface="TTDrugs-Bold"/>
              </a:rPr>
              <a:t>руб</a:t>
            </a:r>
            <a:r>
              <a:rPr b="1" dirty="0">
                <a:latin typeface="TTDrugs-Bold"/>
                <a:ea typeface="TTDrugs-Bold"/>
                <a:cs typeface="TTDrugs-Bold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>
                <a:solidFill>
                  <a:srgbClr val="D4026E"/>
                </a:solidFill>
              </a:rPr>
              <a:t>НИПТ </a:t>
            </a:r>
            <a:r>
              <a:rPr dirty="0" err="1">
                <a:solidFill>
                  <a:srgbClr val="D4026E"/>
                </a:solidFill>
              </a:rPr>
              <a:t>MGiEASY</a:t>
            </a:r>
            <a:r>
              <a:rPr dirty="0">
                <a:solidFill>
                  <a:srgbClr val="D4026E"/>
                </a:solidFill>
              </a:rPr>
              <a:t>  OPTIMA</a:t>
            </a:r>
            <a:r>
              <a:rPr dirty="0">
                <a:solidFill>
                  <a:srgbClr val="C6007F"/>
                </a:solidFill>
              </a:rPr>
              <a:t> </a:t>
            </a:r>
            <a:r>
              <a:rPr dirty="0"/>
              <a:t>(</a:t>
            </a:r>
            <a:r>
              <a:rPr dirty="0" err="1"/>
              <a:t>Синдром</a:t>
            </a:r>
            <a:r>
              <a:rPr dirty="0"/>
              <a:t> </a:t>
            </a:r>
            <a:r>
              <a:rPr dirty="0" err="1"/>
              <a:t>Дауна</a:t>
            </a:r>
            <a:r>
              <a:rPr dirty="0"/>
              <a:t>, </a:t>
            </a:r>
            <a:r>
              <a:rPr dirty="0" err="1"/>
              <a:t>Патау</a:t>
            </a:r>
            <a:r>
              <a:rPr dirty="0"/>
              <a:t>, </a:t>
            </a:r>
            <a:r>
              <a:rPr dirty="0" err="1"/>
              <a:t>Эдвардса</a:t>
            </a:r>
            <a:r>
              <a:rPr dirty="0"/>
              <a:t> (</a:t>
            </a:r>
            <a:r>
              <a:rPr dirty="0" err="1"/>
              <a:t>трисомии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13, 18 и 21 </a:t>
            </a:r>
            <a:r>
              <a:rPr dirty="0" err="1"/>
              <a:t>хромосоме</a:t>
            </a:r>
            <a:r>
              <a:rPr dirty="0"/>
              <a:t>, </a:t>
            </a:r>
            <a:r>
              <a:rPr dirty="0" err="1"/>
              <a:t>анеуплодии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Х </a:t>
            </a:r>
            <a:r>
              <a:rPr dirty="0" err="1"/>
              <a:t>хромосоме</a:t>
            </a:r>
            <a:r>
              <a:rPr dirty="0"/>
              <a:t>)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35 500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/>
            </a:r>
            <a:br>
              <a:rPr dirty="0"/>
            </a:br>
            <a:r>
              <a:rPr dirty="0">
                <a:solidFill>
                  <a:srgbClr val="D4026E"/>
                </a:solidFill>
              </a:rPr>
              <a:t>НИПТ VERACITY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определение</a:t>
            </a:r>
            <a:r>
              <a:rPr dirty="0"/>
              <a:t> </a:t>
            </a:r>
            <a:r>
              <a:rPr dirty="0" err="1"/>
              <a:t>наличия</a:t>
            </a:r>
            <a:r>
              <a:rPr dirty="0"/>
              <a:t> </a:t>
            </a:r>
            <a:r>
              <a:rPr dirty="0" err="1"/>
              <a:t>Трисомии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21, 13 и 18 </a:t>
            </a:r>
            <a:r>
              <a:rPr dirty="0" err="1"/>
              <a:t>хромосоме</a:t>
            </a:r>
            <a:r>
              <a:rPr dirty="0"/>
              <a:t> </a:t>
            </a:r>
            <a:br>
              <a:rPr dirty="0"/>
            </a:br>
            <a:r>
              <a:rPr dirty="0"/>
              <a:t>(</a:t>
            </a:r>
            <a:r>
              <a:rPr dirty="0" err="1"/>
              <a:t>синдромы</a:t>
            </a:r>
            <a:r>
              <a:rPr dirty="0"/>
              <a:t> </a:t>
            </a:r>
            <a:r>
              <a:rPr dirty="0" err="1"/>
              <a:t>Дауна</a:t>
            </a:r>
            <a:r>
              <a:rPr dirty="0"/>
              <a:t>, </a:t>
            </a:r>
            <a:r>
              <a:rPr dirty="0" err="1"/>
              <a:t>Патау</a:t>
            </a:r>
            <a:r>
              <a:rPr dirty="0"/>
              <a:t>, </a:t>
            </a:r>
            <a:r>
              <a:rPr dirty="0" err="1"/>
              <a:t>Эдвардса</a:t>
            </a:r>
            <a:r>
              <a:rPr dirty="0"/>
              <a:t>) 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33 000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/>
            </a:r>
            <a:br>
              <a:rPr dirty="0"/>
            </a:br>
            <a:r>
              <a:rPr dirty="0">
                <a:solidFill>
                  <a:srgbClr val="D4026E"/>
                </a:solidFill>
              </a:rPr>
              <a:t>НИПТ VERACITY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определение</a:t>
            </a:r>
            <a:r>
              <a:rPr dirty="0"/>
              <a:t> </a:t>
            </a:r>
            <a:r>
              <a:rPr dirty="0" err="1"/>
              <a:t>наличия</a:t>
            </a:r>
            <a:r>
              <a:rPr dirty="0"/>
              <a:t> </a:t>
            </a:r>
            <a:r>
              <a:rPr dirty="0" err="1"/>
              <a:t>Трисомии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21, 13 и 18 </a:t>
            </a:r>
            <a:r>
              <a:rPr dirty="0" err="1"/>
              <a:t>хромосоме</a:t>
            </a:r>
            <a:r>
              <a:rPr dirty="0"/>
              <a:t> (</a:t>
            </a:r>
            <a:r>
              <a:rPr dirty="0" err="1"/>
              <a:t>синдромы</a:t>
            </a:r>
            <a:r>
              <a:rPr dirty="0"/>
              <a:t> </a:t>
            </a:r>
            <a:r>
              <a:rPr dirty="0" err="1"/>
              <a:t>Дауна</a:t>
            </a:r>
            <a:r>
              <a:rPr dirty="0"/>
              <a:t>, </a:t>
            </a:r>
            <a:r>
              <a:rPr dirty="0" err="1"/>
              <a:t>Патау</a:t>
            </a:r>
            <a:r>
              <a:rPr dirty="0"/>
              <a:t>, </a:t>
            </a:r>
            <a:r>
              <a:rPr dirty="0" err="1"/>
              <a:t>Эдвардса</a:t>
            </a:r>
            <a:r>
              <a:rPr dirty="0"/>
              <a:t>) + </a:t>
            </a:r>
            <a:r>
              <a:rPr dirty="0" err="1"/>
              <a:t>анеуплоидии</a:t>
            </a:r>
            <a:r>
              <a:rPr dirty="0"/>
              <a:t> </a:t>
            </a:r>
            <a:r>
              <a:rPr dirty="0" err="1"/>
              <a:t>половых</a:t>
            </a:r>
            <a:r>
              <a:rPr dirty="0"/>
              <a:t> </a:t>
            </a:r>
            <a:r>
              <a:rPr dirty="0" err="1"/>
              <a:t>хромосом</a:t>
            </a:r>
            <a:r>
              <a:rPr dirty="0"/>
              <a:t> Х, У 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40 800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/>
            </a:r>
            <a:br>
              <a:rPr dirty="0"/>
            </a:br>
            <a:r>
              <a:rPr dirty="0">
                <a:solidFill>
                  <a:srgbClr val="D4026E"/>
                </a:solidFill>
              </a:rPr>
              <a:t>НИПТ </a:t>
            </a:r>
            <a:r>
              <a:rPr dirty="0" err="1">
                <a:solidFill>
                  <a:srgbClr val="D4026E"/>
                </a:solidFill>
              </a:rPr>
              <a:t>VERAgene</a:t>
            </a:r>
            <a:r>
              <a:rPr dirty="0">
                <a:solidFill>
                  <a:srgbClr val="D4026E"/>
                </a:solidFill>
              </a:rPr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определение</a:t>
            </a:r>
            <a:r>
              <a:rPr dirty="0"/>
              <a:t> </a:t>
            </a:r>
            <a:r>
              <a:rPr dirty="0" err="1"/>
              <a:t>наличия</a:t>
            </a:r>
            <a:r>
              <a:rPr dirty="0"/>
              <a:t> </a:t>
            </a:r>
            <a:r>
              <a:rPr dirty="0" err="1"/>
              <a:t>Трисомии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21, 13 и 18 </a:t>
            </a:r>
            <a:r>
              <a:rPr dirty="0" err="1"/>
              <a:t>хромосоме</a:t>
            </a:r>
            <a:r>
              <a:rPr dirty="0"/>
              <a:t> (</a:t>
            </a:r>
            <a:r>
              <a:rPr dirty="0" err="1"/>
              <a:t>синдромы</a:t>
            </a:r>
            <a:r>
              <a:rPr dirty="0"/>
              <a:t> </a:t>
            </a:r>
            <a:r>
              <a:rPr dirty="0" err="1"/>
              <a:t>Дауна</a:t>
            </a:r>
            <a:r>
              <a:rPr dirty="0"/>
              <a:t>, </a:t>
            </a:r>
            <a:r>
              <a:rPr dirty="0" err="1"/>
              <a:t>Патау</a:t>
            </a:r>
            <a:r>
              <a:rPr dirty="0"/>
              <a:t>, </a:t>
            </a:r>
            <a:r>
              <a:rPr dirty="0" err="1"/>
              <a:t>Эдвардса</a:t>
            </a:r>
            <a:r>
              <a:rPr dirty="0"/>
              <a:t>) + </a:t>
            </a:r>
            <a:r>
              <a:rPr dirty="0" err="1"/>
              <a:t>моногенные</a:t>
            </a:r>
            <a:r>
              <a:rPr dirty="0"/>
              <a:t> </a:t>
            </a:r>
            <a:r>
              <a:rPr dirty="0" err="1"/>
              <a:t>заболевания</a:t>
            </a:r>
            <a:r>
              <a:rPr dirty="0"/>
              <a:t> + </a:t>
            </a:r>
            <a:r>
              <a:rPr dirty="0" err="1"/>
              <a:t>микроделеции</a:t>
            </a:r>
            <a:r>
              <a:rPr dirty="0"/>
              <a:t> (</a:t>
            </a:r>
            <a:r>
              <a:rPr dirty="0" err="1"/>
              <a:t>потери</a:t>
            </a:r>
            <a:r>
              <a:rPr dirty="0"/>
              <a:t> </a:t>
            </a:r>
            <a:r>
              <a:rPr dirty="0" err="1"/>
              <a:t>участков</a:t>
            </a:r>
            <a:r>
              <a:rPr dirty="0"/>
              <a:t> </a:t>
            </a:r>
            <a:r>
              <a:rPr dirty="0" err="1"/>
              <a:t>хромосом</a:t>
            </a:r>
            <a:r>
              <a:rPr dirty="0"/>
              <a:t>) + </a:t>
            </a:r>
            <a:r>
              <a:rPr dirty="0" err="1"/>
              <a:t>анеуплоидии</a:t>
            </a:r>
            <a:r>
              <a:rPr dirty="0"/>
              <a:t> </a:t>
            </a:r>
            <a:r>
              <a:rPr dirty="0" err="1"/>
              <a:t>половых</a:t>
            </a:r>
            <a:r>
              <a:rPr dirty="0"/>
              <a:t> </a:t>
            </a:r>
            <a:r>
              <a:rPr dirty="0" err="1"/>
              <a:t>хромосом</a:t>
            </a:r>
            <a:r>
              <a:rPr dirty="0"/>
              <a:t> Х, У 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63 000 </a:t>
            </a:r>
            <a:r>
              <a:rPr dirty="0" err="1"/>
              <a:t>руб</a:t>
            </a:r>
            <a:r>
              <a:rPr dirty="0"/>
              <a:t>.</a:t>
            </a:r>
          </a:p>
        </p:txBody>
      </p:sp>
      <p:pic>
        <p:nvPicPr>
          <p:cNvPr id="145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1329" y="752509"/>
            <a:ext cx="2210946" cy="73592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НИПТ - генетическое тестирование"/>
          <p:cNvSpPr txBox="1"/>
          <p:nvPr/>
        </p:nvSpPr>
        <p:spPr bwMode="auto">
          <a:xfrm>
            <a:off x="842560" y="2392982"/>
            <a:ext cx="5406811" cy="31768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НИПТ - генетическое тестирование</a:t>
            </a:r>
          </a:p>
        </p:txBody>
      </p:sp>
      <p:sp>
        <p:nvSpPr>
          <p:cNvPr id="147" name="Тест, позволяющий исключить опасные генетические заболеваний плода по крови матери и определить пол малыша."/>
          <p:cNvSpPr txBox="1"/>
          <p:nvPr/>
        </p:nvSpPr>
        <p:spPr bwMode="auto">
          <a:xfrm>
            <a:off x="842560" y="3194367"/>
            <a:ext cx="5237141" cy="105930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lvl1pPr>
          </a:lstStyle>
          <a:p>
            <a:pPr>
              <a:defRPr/>
            </a:pPr>
            <a:r>
              <a:t>Тест, позволяющий исключить опасные генетические заболеваний плода по крови матери и определить пол малыша.</a:t>
            </a:r>
          </a:p>
        </p:txBody>
      </p:sp>
      <p:pic>
        <p:nvPicPr>
          <p:cNvPr id="148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7109" y="2316060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0000_4.png" descr="0000_4.png"/>
          <p:cNvPicPr>
            <a:picLocks noChangeAspect="1"/>
          </p:cNvPicPr>
          <p:nvPr/>
        </p:nvPicPr>
        <p:blipFill>
          <a:blip r:embed="rId4"/>
          <a:srcRect l="66751" r="31232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Разовая консультация  перинатального психолога…"/>
          <p:cNvSpPr txBox="1"/>
          <p:nvPr/>
        </p:nvSpPr>
        <p:spPr bwMode="auto">
          <a:xfrm>
            <a:off x="526655" y="7104112"/>
            <a:ext cx="5643542" cy="106759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800" dirty="0">
                <a:solidFill>
                  <a:srgbClr val="D4026E"/>
                </a:solidFill>
              </a:rPr>
              <a:t>«</a:t>
            </a:r>
            <a:r>
              <a:rPr lang="ru-RU" sz="1800" dirty="0" err="1">
                <a:solidFill>
                  <a:srgbClr val="D4026E"/>
                </a:solidFill>
              </a:rPr>
              <a:t>Адасель</a:t>
            </a:r>
            <a:r>
              <a:rPr lang="ru-RU" sz="1800" dirty="0">
                <a:solidFill>
                  <a:srgbClr val="D4026E"/>
                </a:solidFill>
              </a:rPr>
              <a:t>»</a:t>
            </a:r>
            <a:r>
              <a:rPr lang="ru-RU" sz="1800" dirty="0"/>
              <a:t>— </a:t>
            </a:r>
            <a:r>
              <a:rPr lang="ru-RU" dirty="0"/>
              <a:t>это комбинированная вакцина, предназначенная для защиты от таких инфекционных заболеваний, как дифтерия, столбняк и коклюш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6200 руб.</a:t>
            </a:r>
            <a:endParaRPr b="1" dirty="0"/>
          </a:p>
        </p:txBody>
      </p:sp>
      <p:sp>
        <p:nvSpPr>
          <p:cNvPr id="152" name="Сопровождение перинатальным психологом"/>
          <p:cNvSpPr txBox="1"/>
          <p:nvPr/>
        </p:nvSpPr>
        <p:spPr bwMode="auto">
          <a:xfrm>
            <a:off x="842560" y="6129335"/>
            <a:ext cx="5406811" cy="37510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dirty="0"/>
              <a:t>Вакцинация «</a:t>
            </a:r>
            <a:r>
              <a:rPr lang="ru-RU" dirty="0" err="1"/>
              <a:t>Адасель</a:t>
            </a:r>
            <a:r>
              <a:rPr lang="ru-RU" dirty="0"/>
              <a:t>»</a:t>
            </a:r>
            <a:endParaRPr dirty="0"/>
          </a:p>
        </p:txBody>
      </p:sp>
      <p:pic>
        <p:nvPicPr>
          <p:cNvPr id="153" name="Group 89.png" descr="Group 89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109" y="6052412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лого отдельно.png" descr="лого отдельно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329" y="7525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3321Vector.png" descr="3321Vector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18323">
            <a:off x="2247164" y="-562171"/>
            <a:ext cx="4534893" cy="336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0000_4.png" descr="0000_4.png"/>
          <p:cNvPicPr>
            <a:picLocks noChangeAspect="1"/>
          </p:cNvPicPr>
          <p:nvPr/>
        </p:nvPicPr>
        <p:blipFill>
          <a:blip r:embed="rId5"/>
          <a:srcRect l="48991" r="48991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Разовая консультация  перинатального психолога…"/>
          <p:cNvSpPr txBox="1"/>
          <p:nvPr/>
        </p:nvSpPr>
        <p:spPr bwMode="auto">
          <a:xfrm>
            <a:off x="817040" y="7642469"/>
            <a:ext cx="5643542" cy="2267926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dirty="0">
                <a:solidFill>
                  <a:srgbClr val="D4026E"/>
                </a:solidFill>
              </a:rPr>
              <a:t>Стандартный</a:t>
            </a:r>
            <a:r>
              <a:rPr lang="ru-RU" dirty="0"/>
              <a:t> 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7 </a:t>
            </a:r>
            <a:r>
              <a:rPr dirty="0" err="1"/>
              <a:t>консультаций</a:t>
            </a:r>
            <a:r>
              <a:rPr dirty="0"/>
              <a:t> (6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родов</a:t>
            </a:r>
            <a:r>
              <a:rPr dirty="0"/>
              <a:t> + 1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родов</a:t>
            </a:r>
            <a:r>
              <a:rPr dirty="0"/>
              <a:t>)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Стоимость</a:t>
            </a:r>
            <a:r>
              <a:rPr dirty="0"/>
              <a:t> 1 </a:t>
            </a:r>
            <a:r>
              <a:rPr dirty="0" err="1"/>
              <a:t>консультаци</a:t>
            </a:r>
            <a:r>
              <a:rPr dirty="0"/>
              <a:t> в </a:t>
            </a:r>
            <a:r>
              <a:rPr dirty="0" err="1"/>
              <a:t>пакете</a:t>
            </a:r>
            <a:r>
              <a:rPr dirty="0"/>
              <a:t> </a:t>
            </a:r>
            <a:r>
              <a:rPr lang="ru-RU" strike="sngStrike" dirty="0"/>
              <a:t>7</a:t>
            </a:r>
            <a:r>
              <a:rPr strike="sngStrike" dirty="0"/>
              <a:t>000</a:t>
            </a:r>
            <a:r>
              <a:rPr dirty="0"/>
              <a:t> </a:t>
            </a:r>
            <a:r>
              <a:rPr lang="ru-RU" dirty="0"/>
              <a:t>6</a:t>
            </a:r>
            <a:r>
              <a:rPr dirty="0"/>
              <a:t>500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 45 500 </a:t>
            </a:r>
            <a:r>
              <a:rPr dirty="0" err="1"/>
              <a:t>руб</a:t>
            </a:r>
            <a:r>
              <a:rPr dirty="0"/>
              <a:t>.</a:t>
            </a:r>
            <a:br>
              <a:rPr dirty="0"/>
            </a:b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Расширенный</a:t>
            </a:r>
            <a:endParaRPr dirty="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/>
              <a:t>12 </a:t>
            </a:r>
            <a:r>
              <a:rPr dirty="0" err="1"/>
              <a:t>консультаций</a:t>
            </a:r>
            <a:r>
              <a:rPr dirty="0"/>
              <a:t> (10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родов</a:t>
            </a:r>
            <a:r>
              <a:rPr dirty="0"/>
              <a:t> + 2 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родов</a:t>
            </a:r>
            <a:r>
              <a:rPr dirty="0"/>
              <a:t>)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dirty="0" err="1"/>
              <a:t>Стоимость</a:t>
            </a:r>
            <a:r>
              <a:rPr dirty="0"/>
              <a:t> 1 </a:t>
            </a:r>
            <a:r>
              <a:rPr dirty="0" err="1"/>
              <a:t>консультаци</a:t>
            </a:r>
            <a:r>
              <a:rPr dirty="0"/>
              <a:t> в </a:t>
            </a:r>
            <a:r>
              <a:rPr dirty="0" err="1"/>
              <a:t>пакете</a:t>
            </a:r>
            <a:r>
              <a:rPr dirty="0"/>
              <a:t> </a:t>
            </a:r>
            <a:r>
              <a:rPr lang="ru-RU" strike="sngStrike" dirty="0"/>
              <a:t>7</a:t>
            </a:r>
            <a:r>
              <a:rPr strike="sngStrike" dirty="0"/>
              <a:t>000</a:t>
            </a:r>
            <a:r>
              <a:rPr dirty="0"/>
              <a:t> </a:t>
            </a:r>
            <a:r>
              <a:rPr lang="ru-RU" dirty="0"/>
              <a:t>6</a:t>
            </a:r>
            <a:r>
              <a:rPr dirty="0"/>
              <a:t>000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defTabSz="812800">
              <a:defRPr sz="16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pPr>
            <a:r>
              <a:rPr lang="ru-RU" dirty="0"/>
              <a:t>72 000 </a:t>
            </a:r>
            <a:r>
              <a:rPr dirty="0" err="1"/>
              <a:t>руб</a:t>
            </a:r>
            <a:r>
              <a:rPr dirty="0"/>
              <a:t>.</a:t>
            </a:r>
          </a:p>
        </p:txBody>
      </p:sp>
      <p:sp>
        <p:nvSpPr>
          <p:cNvPr id="152" name="Сопровождение перинатальным психологом"/>
          <p:cNvSpPr txBox="1"/>
          <p:nvPr/>
        </p:nvSpPr>
        <p:spPr bwMode="auto">
          <a:xfrm>
            <a:off x="842560" y="6129335"/>
            <a:ext cx="5406811" cy="67328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t>Сопровождение перинатальным психологом</a:t>
            </a:r>
          </a:p>
        </p:txBody>
      </p:sp>
      <p:pic>
        <p:nvPicPr>
          <p:cNvPr id="153" name="Group 89.png" descr="Group 89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109" y="6052412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лого отдельно.png" descr="лого отдельно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329" y="7525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3321Vector.png" descr="3321Vector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18323">
            <a:off x="2247164" y="-562171"/>
            <a:ext cx="4534893" cy="3365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0000_4.png" descr="0000_4.png"/>
          <p:cNvPicPr>
            <a:picLocks noChangeAspect="1"/>
          </p:cNvPicPr>
          <p:nvPr/>
        </p:nvPicPr>
        <p:blipFill>
          <a:blip r:embed="rId5"/>
          <a:srcRect l="48991" r="48991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EDACBC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DACBC"/>
        </a:solidFill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937</Words>
  <Application>Microsoft Office PowerPoint</Application>
  <DocSecurity>0</DocSecurity>
  <PresentationFormat>Широкоэкранный</PresentationFormat>
  <Paragraphs>110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Circe Light</vt:lpstr>
      <vt:lpstr>Helvetica</vt:lpstr>
      <vt:lpstr>TTDrugs-Bold</vt:lpstr>
      <vt:lpstr>TTDrugs-Regular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M_reception2</cp:lastModifiedBy>
  <cp:revision>31</cp:revision>
  <dcterms:modified xsi:type="dcterms:W3CDTF">2024-04-19T09:59:07Z</dcterms:modified>
  <cp:category/>
  <dc:identifier/>
  <cp:contentStatus/>
  <dc:language/>
  <cp:version/>
</cp:coreProperties>
</file>